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256" r:id="rId2"/>
    <p:sldId id="280" r:id="rId3"/>
    <p:sldId id="257" r:id="rId4"/>
    <p:sldId id="258" r:id="rId5"/>
    <p:sldId id="259" r:id="rId6"/>
    <p:sldId id="260" r:id="rId7"/>
    <p:sldId id="261" r:id="rId8"/>
    <p:sldId id="279" r:id="rId9"/>
    <p:sldId id="262" r:id="rId10"/>
    <p:sldId id="263" r:id="rId11"/>
    <p:sldId id="264" r:id="rId12"/>
    <p:sldId id="265" r:id="rId13"/>
    <p:sldId id="266" r:id="rId14"/>
    <p:sldId id="267" r:id="rId15"/>
    <p:sldId id="268" r:id="rId16"/>
    <p:sldId id="269" r:id="rId17"/>
    <p:sldId id="270" r:id="rId18"/>
    <p:sldId id="271" r:id="rId19"/>
    <p:sldId id="273" r:id="rId20"/>
    <p:sldId id="275" r:id="rId21"/>
    <p:sldId id="276" r:id="rId22"/>
    <p:sldId id="277" r:id="rId23"/>
    <p:sldId id="278" r:id="rId24"/>
  </p:sldIdLst>
  <p:sldSz cx="9144000" cy="5143500" type="screen16x9"/>
  <p:notesSz cx="6858000" cy="9144000"/>
  <p:embeddedFontLst>
    <p:embeddedFont>
      <p:font typeface="Archivo" panose="020B0604020202020204" charset="0"/>
      <p:regular r:id="rId26"/>
      <p:bold r:id="rId27"/>
      <p:italic r:id="rId28"/>
      <p:boldItalic r:id="rId29"/>
    </p:embeddedFont>
    <p:embeddedFont>
      <p:font typeface="Michroma" panose="020B0604020202020204"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F88ACD-4BE6-4DAD-84A0-B4C8EE9B7DDB}" v="41" dt="2024-10-24T20:27:43.317"/>
  </p1510:revLst>
</p1510:revInfo>
</file>

<file path=ppt/tableStyles.xml><?xml version="1.0" encoding="utf-8"?>
<a:tblStyleLst xmlns:a="http://schemas.openxmlformats.org/drawingml/2006/main" def="{C7DD39FC-3D7B-4FB7-B472-003159EF83B6}">
  <a:tblStyle styleId="{C7DD39FC-3D7B-4FB7-B472-003159EF83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19A440-877F-4107-AAD8-E23FB985DD3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A9B5AA-A4FB-434A-8FA5-0FD1EDB53122}" styleName="Table_2">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3336" y="18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FF155980-E5A6-7F35-0296-0E156F2C8B7D}"/>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06F22B54-14F1-53EB-0CD0-16E24C494F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3056BB2C-967F-EFA6-6DD2-28635A3956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47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1B6641E2-FF78-0931-43D4-BC5C3C61F91F}"/>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6631422E-438D-45D5-3945-161F9F1E41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88B55619-E87C-92A8-2777-69C740F193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894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73C98AB5-D005-5BBF-70F3-087B4D1C6FB4}"/>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B526EA84-BCFD-C18D-93AA-13F24F7C86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2A580616-6976-21F7-EFB6-4FEE21B328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70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B6B7975F-3CFD-7C49-840F-680E4193B43D}"/>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1384EAF2-F1C9-128A-0E4C-0FB0AE3D2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A84A6AB9-235B-812D-3945-D20072AADA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31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19850547-A68A-D77E-FDAC-7692410B474E}"/>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A7F08281-D72D-71C2-34A1-2FFBCBC1C7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D34925FB-8BF9-0FDE-221C-A8609E47A2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100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38C081A2-5E34-7324-EA75-10BEF40B5AC4}"/>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621E3341-7853-C769-D5A1-A11671AE39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956D629E-1BCE-D426-6990-BF19348BD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200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E636A12C-2A06-A0D4-8F69-82D6C23BAB96}"/>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868AB391-C2B5-6FD0-5D73-E20381D96E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17561372-0769-BF6C-A183-F504B4FA05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9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EBE7F3E4-068D-4E19-9C55-550F9A0E1A0B}"/>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2A4CB1E3-1E20-EEF3-C620-380F73853F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13FA5AF4-1D86-7F64-7F27-DB835FB461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28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EE734810-FBDF-A9D3-9FBE-A2B2DC52F4F7}"/>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85245481-FA81-654D-8FC6-1B7FD78C40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95C0308C-C696-FA58-F03A-86F58B4A01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91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0874DDD8-1127-DB9C-FC0A-80B59B91973D}"/>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30155500-93D6-3909-8EDD-6344BEDA7C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AFEF9F0C-0422-9826-58B4-82C8A7AA4B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99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91A06A68-3E96-D24F-EB23-8DBFE0148452}"/>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AC8C35A5-E031-8473-4945-65899CF708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F3227118-2E79-97CB-EF47-EB8F17FD57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241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A017EEC6-B65C-AB7E-1D66-7A7B1F961E05}"/>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B312975F-8463-4DA9-970D-51417935DB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C87A17D2-8F18-6715-7ACC-6013F86BD0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562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B1399D4A-D947-526A-B300-1FA9A900C5CC}"/>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DA35ACCE-EEC4-027A-A90E-1478C83EA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74E95879-A002-9F9D-A22F-43415D8C25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12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672E6538-9044-32C7-5C98-B10F87D9186E}"/>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B53ED1C4-9315-367F-51F7-D728A029AE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580D7EF1-4B21-7C63-F595-83F0A6C4F7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81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9EE6DB53-BCF5-3346-C88B-A0027D1EE741}"/>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D39925C1-F5D4-7BE8-F468-141FF5945C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7AFFD94B-24A7-F51C-FB7D-A9A529FBB6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83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F09E39DE-5834-CF1A-9780-40BD1238EBF3}"/>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B2F74815-0995-C400-013B-FE7D97F75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3AC3096A-E0B1-B075-18D6-2E2465BBF4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326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4FF45BFC-73BA-A13A-09C5-22072717A6F5}"/>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5891691E-1DB1-4355-C343-B749405698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39E48E3E-A400-7E2B-A9D8-AA646F6DC8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16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8D8E7478-8ABD-7EA4-5C77-FA03C8D1343F}"/>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06A722F9-0962-ACFE-4499-E68BA733B6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91F71D3F-D76D-4403-915A-BC91322868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25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7387848C-E46A-16F3-3AC7-923FFE85470D}"/>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F11BD136-77C4-39E0-BB38-E2C27781B5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A42075D4-4070-883C-B50B-C23208765B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79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07A942EE-A93F-2D9F-B94F-E34A82138E05}"/>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373D94E9-10A7-F0A1-5643-BB24F75E04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1D723C85-C52F-66A1-1429-18B0C795BA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39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95C8EDC1-A660-7357-6642-BFBE009203A5}"/>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2367BB8F-E98D-AA56-A17C-BA2566411E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3E57215C-230D-57C6-B2C6-806ADE2885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129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A51EE1DD-0F07-82EC-8838-D662EC5919DE}"/>
            </a:ext>
          </a:extLst>
        </p:cNvPr>
        <p:cNvGrpSpPr/>
        <p:nvPr/>
      </p:nvGrpSpPr>
      <p:grpSpPr>
        <a:xfrm>
          <a:off x="0" y="0"/>
          <a:ext cx="0" cy="0"/>
          <a:chOff x="0" y="0"/>
          <a:chExt cx="0" cy="0"/>
        </a:xfrm>
      </p:grpSpPr>
      <p:sp>
        <p:nvSpPr>
          <p:cNvPr id="346" name="Google Shape;346;p:notes">
            <a:extLst>
              <a:ext uri="{FF2B5EF4-FFF2-40B4-BE49-F238E27FC236}">
                <a16:creationId xmlns:a16="http://schemas.microsoft.com/office/drawing/2014/main" id="{CEC36D19-E4B8-5662-79DC-4B78CB7CF2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p:notes">
            <a:extLst>
              <a:ext uri="{FF2B5EF4-FFF2-40B4-BE49-F238E27FC236}">
                <a16:creationId xmlns:a16="http://schemas.microsoft.com/office/drawing/2014/main" id="{F3698661-840D-2AE8-C135-ED17F16FC0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234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5375" y="-451500"/>
            <a:ext cx="9004555" cy="5949224"/>
            <a:chOff x="-285375" y="-451500"/>
            <a:chExt cx="9004555" cy="5949224"/>
          </a:xfrm>
        </p:grpSpPr>
        <p:pic>
          <p:nvPicPr>
            <p:cNvPr id="10" name="Google Shape;10;p2"/>
            <p:cNvPicPr preferRelativeResize="0"/>
            <p:nvPr/>
          </p:nvPicPr>
          <p:blipFill>
            <a:blip r:embed="rId2">
              <a:alphaModFix/>
            </a:blip>
            <a:stretch>
              <a:fillRect/>
            </a:stretch>
          </p:blipFill>
          <p:spPr>
            <a:xfrm>
              <a:off x="7068185" y="262142"/>
              <a:ext cx="821257" cy="821268"/>
            </a:xfrm>
            <a:prstGeom prst="rect">
              <a:avLst/>
            </a:prstGeom>
            <a:noFill/>
            <a:ln>
              <a:noFill/>
            </a:ln>
          </p:spPr>
        </p:pic>
        <p:pic>
          <p:nvPicPr>
            <p:cNvPr id="11" name="Google Shape;11;p2"/>
            <p:cNvPicPr preferRelativeResize="0"/>
            <p:nvPr/>
          </p:nvPicPr>
          <p:blipFill>
            <a:blip r:embed="rId3">
              <a:alphaModFix/>
            </a:blip>
            <a:stretch>
              <a:fillRect/>
            </a:stretch>
          </p:blipFill>
          <p:spPr>
            <a:xfrm>
              <a:off x="7483930" y="-451500"/>
              <a:ext cx="1235250" cy="1235275"/>
            </a:xfrm>
            <a:prstGeom prst="rect">
              <a:avLst/>
            </a:prstGeom>
            <a:noFill/>
            <a:ln>
              <a:noFill/>
            </a:ln>
          </p:spPr>
        </p:pic>
        <p:pic>
          <p:nvPicPr>
            <p:cNvPr id="12" name="Google Shape;12;p2"/>
            <p:cNvPicPr preferRelativeResize="0"/>
            <p:nvPr/>
          </p:nvPicPr>
          <p:blipFill>
            <a:blip r:embed="rId2">
              <a:alphaModFix/>
            </a:blip>
            <a:stretch>
              <a:fillRect/>
            </a:stretch>
          </p:blipFill>
          <p:spPr>
            <a:xfrm>
              <a:off x="-285375" y="4061637"/>
              <a:ext cx="1436055" cy="1436088"/>
            </a:xfrm>
            <a:prstGeom prst="rect">
              <a:avLst/>
            </a:prstGeom>
            <a:noFill/>
            <a:ln>
              <a:noFill/>
            </a:ln>
          </p:spPr>
        </p:pic>
      </p:grpSp>
      <p:grpSp>
        <p:nvGrpSpPr>
          <p:cNvPr id="13" name="Google Shape;13;p2"/>
          <p:cNvGrpSpPr/>
          <p:nvPr/>
        </p:nvGrpSpPr>
        <p:grpSpPr>
          <a:xfrm>
            <a:off x="-205542" y="-200399"/>
            <a:ext cx="1710633" cy="5072261"/>
            <a:chOff x="-205542" y="-200399"/>
            <a:chExt cx="1710633" cy="5072261"/>
          </a:xfrm>
        </p:grpSpPr>
        <p:grpSp>
          <p:nvGrpSpPr>
            <p:cNvPr id="14" name="Google Shape;14;p2"/>
            <p:cNvGrpSpPr/>
            <p:nvPr/>
          </p:nvGrpSpPr>
          <p:grpSpPr>
            <a:xfrm>
              <a:off x="-205542" y="-200399"/>
              <a:ext cx="920630" cy="920641"/>
              <a:chOff x="1351185" y="2656117"/>
              <a:chExt cx="821257" cy="821268"/>
            </a:xfrm>
          </p:grpSpPr>
          <p:pic>
            <p:nvPicPr>
              <p:cNvPr id="15" name="Google Shape;15;p2"/>
              <p:cNvPicPr preferRelativeResize="0"/>
              <p:nvPr/>
            </p:nvPicPr>
            <p:blipFill>
              <a:blip r:embed="rId2">
                <a:alphaModFix/>
              </a:blip>
              <a:stretch>
                <a:fillRect/>
              </a:stretch>
            </p:blipFill>
            <p:spPr>
              <a:xfrm>
                <a:off x="1351185" y="2656117"/>
                <a:ext cx="821257" cy="821268"/>
              </a:xfrm>
              <a:prstGeom prst="rect">
                <a:avLst/>
              </a:prstGeom>
              <a:noFill/>
              <a:ln>
                <a:noFill/>
              </a:ln>
            </p:spPr>
          </p:pic>
          <p:sp>
            <p:nvSpPr>
              <p:cNvPr id="16" name="Google Shape;16;p2"/>
              <p:cNvSpPr/>
              <p:nvPr/>
            </p:nvSpPr>
            <p:spPr>
              <a:xfrm>
                <a:off x="1391231" y="2696191"/>
                <a:ext cx="741000" cy="741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17" name="Google Shape;17;p2"/>
            <p:cNvGrpSpPr/>
            <p:nvPr/>
          </p:nvGrpSpPr>
          <p:grpSpPr>
            <a:xfrm>
              <a:off x="629302" y="3996063"/>
              <a:ext cx="875789" cy="875800"/>
              <a:chOff x="1351185" y="2656117"/>
              <a:chExt cx="821257" cy="821268"/>
            </a:xfrm>
          </p:grpSpPr>
          <p:pic>
            <p:nvPicPr>
              <p:cNvPr id="18" name="Google Shape;18;p2"/>
              <p:cNvPicPr preferRelativeResize="0"/>
              <p:nvPr/>
            </p:nvPicPr>
            <p:blipFill>
              <a:blip r:embed="rId2">
                <a:alphaModFix/>
              </a:blip>
              <a:stretch>
                <a:fillRect/>
              </a:stretch>
            </p:blipFill>
            <p:spPr>
              <a:xfrm>
                <a:off x="1351185" y="2656117"/>
                <a:ext cx="821257" cy="821268"/>
              </a:xfrm>
              <a:prstGeom prst="rect">
                <a:avLst/>
              </a:prstGeom>
              <a:noFill/>
              <a:ln>
                <a:noFill/>
              </a:ln>
            </p:spPr>
          </p:pic>
          <p:sp>
            <p:nvSpPr>
              <p:cNvPr id="19" name="Google Shape;19;p2"/>
              <p:cNvSpPr/>
              <p:nvPr/>
            </p:nvSpPr>
            <p:spPr>
              <a:xfrm>
                <a:off x="1386442" y="2691387"/>
                <a:ext cx="750600" cy="750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0" name="Google Shape;20;p2"/>
          <p:cNvSpPr txBox="1">
            <a:spLocks noGrp="1"/>
          </p:cNvSpPr>
          <p:nvPr>
            <p:ph type="ctrTitle"/>
          </p:nvPr>
        </p:nvSpPr>
        <p:spPr>
          <a:xfrm>
            <a:off x="715100" y="863575"/>
            <a:ext cx="4410000" cy="2137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rgbClr val="191919"/>
              </a:buClr>
              <a:buSzPts val="5200"/>
              <a:buNone/>
              <a:defRPr sz="41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21" name="Google Shape;21;p2"/>
          <p:cNvSpPr txBox="1">
            <a:spLocks noGrp="1"/>
          </p:cNvSpPr>
          <p:nvPr>
            <p:ph type="subTitle" idx="1"/>
          </p:nvPr>
        </p:nvSpPr>
        <p:spPr>
          <a:xfrm>
            <a:off x="715100" y="3001375"/>
            <a:ext cx="4410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a:p>
        </p:txBody>
      </p:sp>
      <p:grpSp>
        <p:nvGrpSpPr>
          <p:cNvPr id="82" name="Google Shape;82;p8"/>
          <p:cNvGrpSpPr/>
          <p:nvPr/>
        </p:nvGrpSpPr>
        <p:grpSpPr>
          <a:xfrm>
            <a:off x="-543852" y="-189596"/>
            <a:ext cx="1449163" cy="1449180"/>
            <a:chOff x="4819589" y="3574675"/>
            <a:chExt cx="872990" cy="873000"/>
          </a:xfrm>
        </p:grpSpPr>
        <p:pic>
          <p:nvPicPr>
            <p:cNvPr id="83" name="Google Shape;83;p8"/>
            <p:cNvPicPr preferRelativeResize="0"/>
            <p:nvPr/>
          </p:nvPicPr>
          <p:blipFill>
            <a:blip r:embed="rId2">
              <a:alphaModFix/>
            </a:blip>
            <a:stretch>
              <a:fillRect/>
            </a:stretch>
          </p:blipFill>
          <p:spPr>
            <a:xfrm>
              <a:off x="4819589" y="3574675"/>
              <a:ext cx="872990" cy="873000"/>
            </a:xfrm>
            <a:prstGeom prst="rect">
              <a:avLst/>
            </a:prstGeom>
            <a:noFill/>
            <a:ln>
              <a:noFill/>
            </a:ln>
          </p:spPr>
        </p:pic>
        <p:sp>
          <p:nvSpPr>
            <p:cNvPr id="84" name="Google Shape;84;p8"/>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pic>
        <p:nvPicPr>
          <p:cNvPr id="85" name="Google Shape;85;p8"/>
          <p:cNvPicPr preferRelativeResize="0"/>
          <p:nvPr/>
        </p:nvPicPr>
        <p:blipFill>
          <a:blip r:embed="rId3">
            <a:alphaModFix/>
          </a:blip>
          <a:stretch>
            <a:fillRect/>
          </a:stretch>
        </p:blipFill>
        <p:spPr>
          <a:xfrm>
            <a:off x="-398625" y="825600"/>
            <a:ext cx="1580200" cy="1580200"/>
          </a:xfrm>
          <a:prstGeom prst="rect">
            <a:avLst/>
          </a:prstGeom>
          <a:noFill/>
          <a:ln>
            <a:noFill/>
          </a:ln>
        </p:spPr>
      </p:pic>
      <p:pic>
        <p:nvPicPr>
          <p:cNvPr id="86" name="Google Shape;86;p8"/>
          <p:cNvPicPr preferRelativeResize="0"/>
          <p:nvPr/>
        </p:nvPicPr>
        <p:blipFill>
          <a:blip r:embed="rId4">
            <a:alphaModFix/>
          </a:blip>
          <a:stretch>
            <a:fillRect/>
          </a:stretch>
        </p:blipFill>
        <p:spPr>
          <a:xfrm>
            <a:off x="8560300" y="3989300"/>
            <a:ext cx="980925" cy="9809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title"/>
          </p:nvPr>
        </p:nvSpPr>
        <p:spPr>
          <a:xfrm>
            <a:off x="2241425" y="12931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89" name="Google Shape;8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grpSp>
        <p:nvGrpSpPr>
          <p:cNvPr id="90" name="Google Shape;90;p9"/>
          <p:cNvGrpSpPr/>
          <p:nvPr/>
        </p:nvGrpSpPr>
        <p:grpSpPr>
          <a:xfrm>
            <a:off x="-651212" y="-201934"/>
            <a:ext cx="10917193" cy="6170509"/>
            <a:chOff x="-651212" y="-201934"/>
            <a:chExt cx="10917193" cy="6170509"/>
          </a:xfrm>
        </p:grpSpPr>
        <p:pic>
          <p:nvPicPr>
            <p:cNvPr id="91" name="Google Shape;91;p9"/>
            <p:cNvPicPr preferRelativeResize="0"/>
            <p:nvPr/>
          </p:nvPicPr>
          <p:blipFill rotWithShape="1">
            <a:blip r:embed="rId2">
              <a:alphaModFix/>
            </a:blip>
            <a:srcRect l="3401" t="3401" r="3410" b="3410"/>
            <a:stretch/>
          </p:blipFill>
          <p:spPr>
            <a:xfrm>
              <a:off x="170874" y="3916575"/>
              <a:ext cx="2052000" cy="2052000"/>
            </a:xfrm>
            <a:prstGeom prst="ellipse">
              <a:avLst/>
            </a:prstGeom>
            <a:noFill/>
            <a:ln>
              <a:noFill/>
            </a:ln>
          </p:spPr>
        </p:pic>
        <p:pic>
          <p:nvPicPr>
            <p:cNvPr id="92" name="Google Shape;92;p9"/>
            <p:cNvPicPr preferRelativeResize="0"/>
            <p:nvPr/>
          </p:nvPicPr>
          <p:blipFill>
            <a:blip r:embed="rId3">
              <a:alphaModFix/>
            </a:blip>
            <a:stretch>
              <a:fillRect/>
            </a:stretch>
          </p:blipFill>
          <p:spPr>
            <a:xfrm>
              <a:off x="-651212" y="2758600"/>
              <a:ext cx="1945575" cy="1945600"/>
            </a:xfrm>
            <a:prstGeom prst="rect">
              <a:avLst/>
            </a:prstGeom>
            <a:noFill/>
            <a:ln>
              <a:noFill/>
            </a:ln>
          </p:spPr>
        </p:pic>
        <p:pic>
          <p:nvPicPr>
            <p:cNvPr id="93" name="Google Shape;93;p9"/>
            <p:cNvPicPr preferRelativeResize="0"/>
            <p:nvPr/>
          </p:nvPicPr>
          <p:blipFill>
            <a:blip r:embed="rId4">
              <a:alphaModFix/>
            </a:blip>
            <a:stretch>
              <a:fillRect/>
            </a:stretch>
          </p:blipFill>
          <p:spPr>
            <a:xfrm>
              <a:off x="8104831" y="-201934"/>
              <a:ext cx="2161150" cy="2161150"/>
            </a:xfrm>
            <a:prstGeom prst="rect">
              <a:avLst/>
            </a:prstGeom>
            <a:noFill/>
            <a:ln>
              <a:noFill/>
            </a:ln>
          </p:spPr>
        </p:pic>
      </p:grpSp>
      <p:grpSp>
        <p:nvGrpSpPr>
          <p:cNvPr id="94" name="Google Shape;94;p9"/>
          <p:cNvGrpSpPr/>
          <p:nvPr/>
        </p:nvGrpSpPr>
        <p:grpSpPr>
          <a:xfrm>
            <a:off x="945073" y="3227667"/>
            <a:ext cx="1449163" cy="1449180"/>
            <a:chOff x="4819589" y="3574675"/>
            <a:chExt cx="872990" cy="873000"/>
          </a:xfrm>
        </p:grpSpPr>
        <p:pic>
          <p:nvPicPr>
            <p:cNvPr id="95" name="Google Shape;95;p9"/>
            <p:cNvPicPr preferRelativeResize="0"/>
            <p:nvPr/>
          </p:nvPicPr>
          <p:blipFill>
            <a:blip r:embed="rId4">
              <a:alphaModFix/>
            </a:blip>
            <a:stretch>
              <a:fillRect/>
            </a:stretch>
          </p:blipFill>
          <p:spPr>
            <a:xfrm>
              <a:off x="4819589" y="3574675"/>
              <a:ext cx="872990" cy="873000"/>
            </a:xfrm>
            <a:prstGeom prst="rect">
              <a:avLst/>
            </a:prstGeom>
            <a:noFill/>
            <a:ln>
              <a:noFill/>
            </a:ln>
          </p:spPr>
        </p:pic>
        <p:sp>
          <p:nvSpPr>
            <p:cNvPr id="96" name="Google Shape;96;p9"/>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7"/>
        <p:cNvGrpSpPr/>
        <p:nvPr/>
      </p:nvGrpSpPr>
      <p:grpSpPr>
        <a:xfrm>
          <a:off x="0" y="0"/>
          <a:ext cx="0" cy="0"/>
          <a:chOff x="0" y="0"/>
          <a:chExt cx="0" cy="0"/>
        </a:xfrm>
      </p:grpSpPr>
      <p:sp>
        <p:nvSpPr>
          <p:cNvPr id="98" name="Google Shape;98;p10"/>
          <p:cNvSpPr>
            <a:spLocks noGrp="1"/>
          </p:cNvSpPr>
          <p:nvPr>
            <p:ph type="pic" idx="2"/>
          </p:nvPr>
        </p:nvSpPr>
        <p:spPr>
          <a:xfrm>
            <a:off x="0" y="0"/>
            <a:ext cx="9144000" cy="5143500"/>
          </a:xfrm>
          <a:prstGeom prst="rect">
            <a:avLst/>
          </a:prstGeom>
          <a:noFill/>
          <a:ln>
            <a:noFill/>
          </a:ln>
        </p:spPr>
      </p:sp>
      <p:sp>
        <p:nvSpPr>
          <p:cNvPr id="99" name="Google Shape;99;p10"/>
          <p:cNvSpPr txBox="1">
            <a:spLocks noGrp="1"/>
          </p:cNvSpPr>
          <p:nvPr>
            <p:ph type="title"/>
          </p:nvPr>
        </p:nvSpPr>
        <p:spPr>
          <a:xfrm>
            <a:off x="720000" y="4149450"/>
            <a:ext cx="7704000" cy="4590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1"/>
        <p:cNvGrpSpPr/>
        <p:nvPr/>
      </p:nvGrpSpPr>
      <p:grpSpPr>
        <a:xfrm>
          <a:off x="0" y="0"/>
          <a:ext cx="0" cy="0"/>
          <a:chOff x="0" y="0"/>
          <a:chExt cx="0" cy="0"/>
        </a:xfrm>
      </p:grpSpPr>
      <p:grpSp>
        <p:nvGrpSpPr>
          <p:cNvPr id="292" name="Google Shape;292;p23"/>
          <p:cNvGrpSpPr/>
          <p:nvPr/>
        </p:nvGrpSpPr>
        <p:grpSpPr>
          <a:xfrm>
            <a:off x="589200" y="-590351"/>
            <a:ext cx="1560389" cy="6480282"/>
            <a:chOff x="589200" y="-590351"/>
            <a:chExt cx="1560389" cy="6480282"/>
          </a:xfrm>
        </p:grpSpPr>
        <p:grpSp>
          <p:nvGrpSpPr>
            <p:cNvPr id="293" name="Google Shape;293;p23"/>
            <p:cNvGrpSpPr/>
            <p:nvPr/>
          </p:nvGrpSpPr>
          <p:grpSpPr>
            <a:xfrm>
              <a:off x="589200" y="-590351"/>
              <a:ext cx="1560389" cy="1560408"/>
              <a:chOff x="1351185" y="2656117"/>
              <a:chExt cx="821257" cy="821268"/>
            </a:xfrm>
          </p:grpSpPr>
          <p:pic>
            <p:nvPicPr>
              <p:cNvPr id="294" name="Google Shape;294;p23"/>
              <p:cNvPicPr preferRelativeResize="0"/>
              <p:nvPr/>
            </p:nvPicPr>
            <p:blipFill>
              <a:blip r:embed="rId2">
                <a:alphaModFix/>
              </a:blip>
              <a:stretch>
                <a:fillRect/>
              </a:stretch>
            </p:blipFill>
            <p:spPr>
              <a:xfrm>
                <a:off x="1351185" y="2656117"/>
                <a:ext cx="821257" cy="821268"/>
              </a:xfrm>
              <a:prstGeom prst="rect">
                <a:avLst/>
              </a:prstGeom>
              <a:noFill/>
              <a:ln>
                <a:noFill/>
              </a:ln>
            </p:spPr>
          </p:pic>
          <p:sp>
            <p:nvSpPr>
              <p:cNvPr id="295" name="Google Shape;295;p23"/>
              <p:cNvSpPr/>
              <p:nvPr/>
            </p:nvSpPr>
            <p:spPr>
              <a:xfrm>
                <a:off x="1388300" y="2693250"/>
                <a:ext cx="747000" cy="747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296" name="Google Shape;296;p23"/>
            <p:cNvGrpSpPr/>
            <p:nvPr/>
          </p:nvGrpSpPr>
          <p:grpSpPr>
            <a:xfrm>
              <a:off x="865884" y="4885545"/>
              <a:ext cx="1004375" cy="1004387"/>
              <a:chOff x="7555905" y="3574675"/>
              <a:chExt cx="872990" cy="873000"/>
            </a:xfrm>
          </p:grpSpPr>
          <p:pic>
            <p:nvPicPr>
              <p:cNvPr id="297" name="Google Shape;297;p23"/>
              <p:cNvPicPr preferRelativeResize="0"/>
              <p:nvPr/>
            </p:nvPicPr>
            <p:blipFill>
              <a:blip r:embed="rId3">
                <a:alphaModFix/>
              </a:blip>
              <a:stretch>
                <a:fillRect/>
              </a:stretch>
            </p:blipFill>
            <p:spPr>
              <a:xfrm>
                <a:off x="7555905" y="3574675"/>
                <a:ext cx="872990" cy="873000"/>
              </a:xfrm>
              <a:prstGeom prst="rect">
                <a:avLst/>
              </a:prstGeom>
              <a:noFill/>
              <a:ln>
                <a:noFill/>
              </a:ln>
            </p:spPr>
          </p:pic>
          <p:sp>
            <p:nvSpPr>
              <p:cNvPr id="298" name="Google Shape;298;p23"/>
              <p:cNvSpPr/>
              <p:nvPr/>
            </p:nvSpPr>
            <p:spPr>
              <a:xfrm>
                <a:off x="7577525" y="3596300"/>
                <a:ext cx="830100" cy="830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grpSp>
        <p:nvGrpSpPr>
          <p:cNvPr id="299" name="Google Shape;299;p23"/>
          <p:cNvGrpSpPr/>
          <p:nvPr/>
        </p:nvGrpSpPr>
        <p:grpSpPr>
          <a:xfrm>
            <a:off x="-859609" y="-1141088"/>
            <a:ext cx="10434934" cy="7031088"/>
            <a:chOff x="-859609" y="-1141088"/>
            <a:chExt cx="10434934" cy="7031088"/>
          </a:xfrm>
        </p:grpSpPr>
        <p:pic>
          <p:nvPicPr>
            <p:cNvPr id="300" name="Google Shape;300;p23"/>
            <p:cNvPicPr preferRelativeResize="0"/>
            <p:nvPr/>
          </p:nvPicPr>
          <p:blipFill>
            <a:blip r:embed="rId2">
              <a:alphaModFix/>
            </a:blip>
            <a:stretch>
              <a:fillRect/>
            </a:stretch>
          </p:blipFill>
          <p:spPr>
            <a:xfrm>
              <a:off x="304472" y="3410692"/>
              <a:ext cx="821257" cy="821268"/>
            </a:xfrm>
            <a:prstGeom prst="rect">
              <a:avLst/>
            </a:prstGeom>
            <a:noFill/>
            <a:ln>
              <a:noFill/>
            </a:ln>
          </p:spPr>
        </p:pic>
        <p:pic>
          <p:nvPicPr>
            <p:cNvPr id="301" name="Google Shape;301;p23"/>
            <p:cNvPicPr preferRelativeResize="0"/>
            <p:nvPr/>
          </p:nvPicPr>
          <p:blipFill>
            <a:blip r:embed="rId4">
              <a:alphaModFix/>
            </a:blip>
            <a:stretch>
              <a:fillRect/>
            </a:stretch>
          </p:blipFill>
          <p:spPr>
            <a:xfrm>
              <a:off x="3635690" y="-590350"/>
              <a:ext cx="872990" cy="873000"/>
            </a:xfrm>
            <a:prstGeom prst="rect">
              <a:avLst/>
            </a:prstGeom>
            <a:noFill/>
            <a:ln>
              <a:noFill/>
            </a:ln>
          </p:spPr>
        </p:pic>
        <p:pic>
          <p:nvPicPr>
            <p:cNvPr id="302" name="Google Shape;302;p23"/>
            <p:cNvPicPr preferRelativeResize="0"/>
            <p:nvPr/>
          </p:nvPicPr>
          <p:blipFill rotWithShape="1">
            <a:blip r:embed="rId5">
              <a:alphaModFix/>
            </a:blip>
            <a:srcRect l="3401" t="3401" r="3410" b="3410"/>
            <a:stretch/>
          </p:blipFill>
          <p:spPr>
            <a:xfrm>
              <a:off x="7540124" y="3854800"/>
              <a:ext cx="2035200" cy="2035200"/>
            </a:xfrm>
            <a:prstGeom prst="ellipse">
              <a:avLst/>
            </a:prstGeom>
            <a:noFill/>
            <a:ln>
              <a:noFill/>
            </a:ln>
          </p:spPr>
        </p:pic>
        <p:pic>
          <p:nvPicPr>
            <p:cNvPr id="303" name="Google Shape;303;p23"/>
            <p:cNvPicPr preferRelativeResize="0"/>
            <p:nvPr/>
          </p:nvPicPr>
          <p:blipFill rotWithShape="1">
            <a:blip r:embed="rId6">
              <a:alphaModFix/>
            </a:blip>
            <a:srcRect l="2606" t="2606" r="2606" b="2606"/>
            <a:stretch/>
          </p:blipFill>
          <p:spPr>
            <a:xfrm>
              <a:off x="6741033" y="-1141088"/>
              <a:ext cx="1734300" cy="1734300"/>
            </a:xfrm>
            <a:prstGeom prst="ellipse">
              <a:avLst/>
            </a:prstGeom>
            <a:noFill/>
            <a:ln>
              <a:noFill/>
            </a:ln>
          </p:spPr>
        </p:pic>
        <p:pic>
          <p:nvPicPr>
            <p:cNvPr id="304" name="Google Shape;304;p23"/>
            <p:cNvPicPr preferRelativeResize="0"/>
            <p:nvPr/>
          </p:nvPicPr>
          <p:blipFill>
            <a:blip r:embed="rId7">
              <a:alphaModFix/>
            </a:blip>
            <a:stretch>
              <a:fillRect/>
            </a:stretch>
          </p:blipFill>
          <p:spPr>
            <a:xfrm>
              <a:off x="-859609" y="198325"/>
              <a:ext cx="2520075" cy="2520075"/>
            </a:xfrm>
            <a:prstGeom prst="rect">
              <a:avLst/>
            </a:prstGeom>
            <a:noFill/>
            <a:ln>
              <a:noFill/>
            </a:ln>
          </p:spPr>
        </p:pic>
      </p:grpSp>
      <p:grpSp>
        <p:nvGrpSpPr>
          <p:cNvPr id="305" name="Google Shape;305;p23"/>
          <p:cNvGrpSpPr/>
          <p:nvPr/>
        </p:nvGrpSpPr>
        <p:grpSpPr>
          <a:xfrm>
            <a:off x="160296" y="198319"/>
            <a:ext cx="9335330" cy="3812349"/>
            <a:chOff x="160296" y="198319"/>
            <a:chExt cx="9335330" cy="3812349"/>
          </a:xfrm>
        </p:grpSpPr>
        <p:grpSp>
          <p:nvGrpSpPr>
            <p:cNvPr id="306" name="Google Shape;306;p23"/>
            <p:cNvGrpSpPr/>
            <p:nvPr/>
          </p:nvGrpSpPr>
          <p:grpSpPr>
            <a:xfrm>
              <a:off x="8393114" y="2908156"/>
              <a:ext cx="1102512" cy="1102512"/>
              <a:chOff x="6919815" y="2656128"/>
              <a:chExt cx="873000" cy="873000"/>
            </a:xfrm>
          </p:grpSpPr>
          <p:pic>
            <p:nvPicPr>
              <p:cNvPr id="307" name="Google Shape;307;p23"/>
              <p:cNvPicPr preferRelativeResize="0"/>
              <p:nvPr/>
            </p:nvPicPr>
            <p:blipFill rotWithShape="1">
              <a:blip r:embed="rId8">
                <a:alphaModFix/>
              </a:blip>
              <a:srcRect l="2794" t="2794" r="2803" b="2803"/>
              <a:stretch/>
            </p:blipFill>
            <p:spPr>
              <a:xfrm>
                <a:off x="6919815" y="2656128"/>
                <a:ext cx="873000" cy="873000"/>
              </a:xfrm>
              <a:prstGeom prst="ellipse">
                <a:avLst/>
              </a:prstGeom>
              <a:noFill/>
              <a:ln>
                <a:noFill/>
              </a:ln>
            </p:spPr>
          </p:pic>
          <p:sp>
            <p:nvSpPr>
              <p:cNvPr id="308" name="Google Shape;308;p23"/>
              <p:cNvSpPr/>
              <p:nvPr/>
            </p:nvSpPr>
            <p:spPr>
              <a:xfrm>
                <a:off x="6934350" y="2667600"/>
                <a:ext cx="843900" cy="843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09" name="Google Shape;309;p23"/>
            <p:cNvGrpSpPr/>
            <p:nvPr/>
          </p:nvGrpSpPr>
          <p:grpSpPr>
            <a:xfrm>
              <a:off x="7877647" y="198319"/>
              <a:ext cx="1102499" cy="1102512"/>
              <a:chOff x="6187747" y="3574675"/>
              <a:chExt cx="872990" cy="873000"/>
            </a:xfrm>
          </p:grpSpPr>
          <p:pic>
            <p:nvPicPr>
              <p:cNvPr id="310" name="Google Shape;310;p23"/>
              <p:cNvPicPr preferRelativeResize="0"/>
              <p:nvPr/>
            </p:nvPicPr>
            <p:blipFill>
              <a:blip r:embed="rId9">
                <a:alphaModFix/>
              </a:blip>
              <a:stretch>
                <a:fillRect/>
              </a:stretch>
            </p:blipFill>
            <p:spPr>
              <a:xfrm>
                <a:off x="6187747" y="3574675"/>
                <a:ext cx="872990" cy="873000"/>
              </a:xfrm>
              <a:prstGeom prst="rect">
                <a:avLst/>
              </a:prstGeom>
              <a:noFill/>
              <a:ln>
                <a:noFill/>
              </a:ln>
            </p:spPr>
          </p:pic>
          <p:sp>
            <p:nvSpPr>
              <p:cNvPr id="311" name="Google Shape;311;p23"/>
              <p:cNvSpPr/>
              <p:nvPr/>
            </p:nvSpPr>
            <p:spPr>
              <a:xfrm>
                <a:off x="6216900" y="3603838"/>
                <a:ext cx="814800" cy="814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12" name="Google Shape;312;p23"/>
            <p:cNvGrpSpPr/>
            <p:nvPr/>
          </p:nvGrpSpPr>
          <p:grpSpPr>
            <a:xfrm>
              <a:off x="160296" y="2026607"/>
              <a:ext cx="1580199" cy="1580130"/>
              <a:chOff x="715105" y="3574675"/>
              <a:chExt cx="872990" cy="873000"/>
            </a:xfrm>
          </p:grpSpPr>
          <p:pic>
            <p:nvPicPr>
              <p:cNvPr id="313" name="Google Shape;313;p23"/>
              <p:cNvPicPr preferRelativeResize="0"/>
              <p:nvPr/>
            </p:nvPicPr>
            <p:blipFill>
              <a:blip r:embed="rId7">
                <a:alphaModFix/>
              </a:blip>
              <a:stretch>
                <a:fillRect/>
              </a:stretch>
            </p:blipFill>
            <p:spPr>
              <a:xfrm>
                <a:off x="715105" y="3574675"/>
                <a:ext cx="872990" cy="873000"/>
              </a:xfrm>
              <a:prstGeom prst="rect">
                <a:avLst/>
              </a:prstGeom>
              <a:noFill/>
              <a:ln>
                <a:noFill/>
              </a:ln>
            </p:spPr>
          </p:pic>
          <p:sp>
            <p:nvSpPr>
              <p:cNvPr id="314" name="Google Shape;314;p23"/>
              <p:cNvSpPr/>
              <p:nvPr/>
            </p:nvSpPr>
            <p:spPr>
              <a:xfrm>
                <a:off x="740924" y="3600500"/>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5"/>
        <p:cNvGrpSpPr/>
        <p:nvPr/>
      </p:nvGrpSpPr>
      <p:grpSpPr>
        <a:xfrm>
          <a:off x="0" y="0"/>
          <a:ext cx="0" cy="0"/>
          <a:chOff x="0" y="0"/>
          <a:chExt cx="0" cy="0"/>
        </a:xfrm>
      </p:grpSpPr>
      <p:grpSp>
        <p:nvGrpSpPr>
          <p:cNvPr id="316" name="Google Shape;316;p24"/>
          <p:cNvGrpSpPr/>
          <p:nvPr/>
        </p:nvGrpSpPr>
        <p:grpSpPr>
          <a:xfrm>
            <a:off x="-296985" y="242847"/>
            <a:ext cx="10483711" cy="5110028"/>
            <a:chOff x="-296985" y="242847"/>
            <a:chExt cx="10483711" cy="5110028"/>
          </a:xfrm>
        </p:grpSpPr>
        <p:pic>
          <p:nvPicPr>
            <p:cNvPr id="317" name="Google Shape;317;p24"/>
            <p:cNvPicPr preferRelativeResize="0"/>
            <p:nvPr/>
          </p:nvPicPr>
          <p:blipFill>
            <a:blip r:embed="rId2">
              <a:alphaModFix/>
            </a:blip>
            <a:stretch>
              <a:fillRect/>
            </a:stretch>
          </p:blipFill>
          <p:spPr>
            <a:xfrm>
              <a:off x="7072215" y="728916"/>
              <a:ext cx="873000" cy="873000"/>
            </a:xfrm>
            <a:prstGeom prst="rect">
              <a:avLst/>
            </a:prstGeom>
            <a:noFill/>
            <a:ln>
              <a:noFill/>
            </a:ln>
          </p:spPr>
        </p:pic>
        <p:pic>
          <p:nvPicPr>
            <p:cNvPr id="318" name="Google Shape;318;p24"/>
            <p:cNvPicPr preferRelativeResize="0"/>
            <p:nvPr/>
          </p:nvPicPr>
          <p:blipFill>
            <a:blip r:embed="rId3">
              <a:alphaModFix/>
            </a:blip>
            <a:stretch>
              <a:fillRect/>
            </a:stretch>
          </p:blipFill>
          <p:spPr>
            <a:xfrm>
              <a:off x="253438" y="4316500"/>
              <a:ext cx="1036375" cy="1036375"/>
            </a:xfrm>
            <a:prstGeom prst="rect">
              <a:avLst/>
            </a:prstGeom>
            <a:noFill/>
            <a:ln>
              <a:noFill/>
            </a:ln>
          </p:spPr>
        </p:pic>
        <p:pic>
          <p:nvPicPr>
            <p:cNvPr id="319" name="Google Shape;319;p24"/>
            <p:cNvPicPr preferRelativeResize="0"/>
            <p:nvPr/>
          </p:nvPicPr>
          <p:blipFill>
            <a:blip r:embed="rId4">
              <a:alphaModFix/>
            </a:blip>
            <a:stretch>
              <a:fillRect/>
            </a:stretch>
          </p:blipFill>
          <p:spPr>
            <a:xfrm>
              <a:off x="136451" y="728923"/>
              <a:ext cx="733025" cy="733025"/>
            </a:xfrm>
            <a:prstGeom prst="rect">
              <a:avLst/>
            </a:prstGeom>
            <a:noFill/>
            <a:ln>
              <a:noFill/>
            </a:ln>
          </p:spPr>
        </p:pic>
        <p:pic>
          <p:nvPicPr>
            <p:cNvPr id="320" name="Google Shape;320;p24"/>
            <p:cNvPicPr preferRelativeResize="0"/>
            <p:nvPr/>
          </p:nvPicPr>
          <p:blipFill>
            <a:blip r:embed="rId5">
              <a:alphaModFix/>
            </a:blip>
            <a:stretch>
              <a:fillRect/>
            </a:stretch>
          </p:blipFill>
          <p:spPr>
            <a:xfrm>
              <a:off x="-296985" y="1754216"/>
              <a:ext cx="2024150" cy="2024175"/>
            </a:xfrm>
            <a:prstGeom prst="rect">
              <a:avLst/>
            </a:prstGeom>
            <a:noFill/>
            <a:ln>
              <a:noFill/>
            </a:ln>
          </p:spPr>
        </p:pic>
        <p:pic>
          <p:nvPicPr>
            <p:cNvPr id="321" name="Google Shape;321;p24"/>
            <p:cNvPicPr preferRelativeResize="0"/>
            <p:nvPr/>
          </p:nvPicPr>
          <p:blipFill>
            <a:blip r:embed="rId6">
              <a:alphaModFix/>
            </a:blip>
            <a:stretch>
              <a:fillRect/>
            </a:stretch>
          </p:blipFill>
          <p:spPr>
            <a:xfrm>
              <a:off x="8400074" y="242847"/>
              <a:ext cx="644750" cy="644775"/>
            </a:xfrm>
            <a:prstGeom prst="rect">
              <a:avLst/>
            </a:prstGeom>
            <a:noFill/>
            <a:ln>
              <a:noFill/>
            </a:ln>
          </p:spPr>
        </p:pic>
        <p:pic>
          <p:nvPicPr>
            <p:cNvPr id="322" name="Google Shape;322;p24"/>
            <p:cNvPicPr preferRelativeResize="0"/>
            <p:nvPr/>
          </p:nvPicPr>
          <p:blipFill>
            <a:blip r:embed="rId7">
              <a:alphaModFix/>
            </a:blip>
            <a:stretch>
              <a:fillRect/>
            </a:stretch>
          </p:blipFill>
          <p:spPr>
            <a:xfrm>
              <a:off x="7546875" y="2011438"/>
              <a:ext cx="2639850" cy="2639900"/>
            </a:xfrm>
            <a:prstGeom prst="rect">
              <a:avLst/>
            </a:prstGeom>
            <a:noFill/>
            <a:ln>
              <a:noFill/>
            </a:ln>
          </p:spPr>
        </p:pic>
      </p:grpSp>
      <p:grpSp>
        <p:nvGrpSpPr>
          <p:cNvPr id="323" name="Google Shape;323;p24"/>
          <p:cNvGrpSpPr/>
          <p:nvPr/>
        </p:nvGrpSpPr>
        <p:grpSpPr>
          <a:xfrm>
            <a:off x="434597" y="-624051"/>
            <a:ext cx="8724353" cy="6440702"/>
            <a:chOff x="434597" y="-624051"/>
            <a:chExt cx="8724353" cy="6440702"/>
          </a:xfrm>
        </p:grpSpPr>
        <p:grpSp>
          <p:nvGrpSpPr>
            <p:cNvPr id="324" name="Google Shape;324;p24"/>
            <p:cNvGrpSpPr/>
            <p:nvPr/>
          </p:nvGrpSpPr>
          <p:grpSpPr>
            <a:xfrm>
              <a:off x="434597" y="-624038"/>
              <a:ext cx="1102512" cy="1102512"/>
              <a:chOff x="2704540" y="2630250"/>
              <a:chExt cx="873000" cy="873000"/>
            </a:xfrm>
          </p:grpSpPr>
          <p:pic>
            <p:nvPicPr>
              <p:cNvPr id="325" name="Google Shape;325;p24"/>
              <p:cNvPicPr preferRelativeResize="0"/>
              <p:nvPr/>
            </p:nvPicPr>
            <p:blipFill rotWithShape="1">
              <a:blip r:embed="rId8">
                <a:alphaModFix/>
              </a:blip>
              <a:srcRect l="3366" t="3366" r="3375" b="3375"/>
              <a:stretch/>
            </p:blipFill>
            <p:spPr>
              <a:xfrm>
                <a:off x="2704540" y="2630250"/>
                <a:ext cx="873000" cy="873000"/>
              </a:xfrm>
              <a:prstGeom prst="ellipse">
                <a:avLst/>
              </a:prstGeom>
              <a:noFill/>
              <a:ln>
                <a:noFill/>
              </a:ln>
            </p:spPr>
          </p:pic>
          <p:sp>
            <p:nvSpPr>
              <p:cNvPr id="326" name="Google Shape;326;p24"/>
              <p:cNvSpPr/>
              <p:nvPr/>
            </p:nvSpPr>
            <p:spPr>
              <a:xfrm>
                <a:off x="2720287" y="2646050"/>
                <a:ext cx="841500" cy="841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27" name="Google Shape;327;p24"/>
            <p:cNvGrpSpPr/>
            <p:nvPr/>
          </p:nvGrpSpPr>
          <p:grpSpPr>
            <a:xfrm>
              <a:off x="7731369" y="1055512"/>
              <a:ext cx="1102499" cy="1102512"/>
              <a:chOff x="4109629" y="2630250"/>
              <a:chExt cx="872990" cy="873000"/>
            </a:xfrm>
          </p:grpSpPr>
          <p:pic>
            <p:nvPicPr>
              <p:cNvPr id="328" name="Google Shape;328;p24"/>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29" name="Google Shape;329;p24"/>
              <p:cNvSpPr/>
              <p:nvPr/>
            </p:nvSpPr>
            <p:spPr>
              <a:xfrm>
                <a:off x="4135475" y="2656100"/>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0" name="Google Shape;330;p24"/>
            <p:cNvGrpSpPr/>
            <p:nvPr/>
          </p:nvGrpSpPr>
          <p:grpSpPr>
            <a:xfrm>
              <a:off x="7844760" y="4714139"/>
              <a:ext cx="1102512" cy="1102512"/>
              <a:chOff x="5514717" y="2630250"/>
              <a:chExt cx="873000" cy="873000"/>
            </a:xfrm>
          </p:grpSpPr>
          <p:pic>
            <p:nvPicPr>
              <p:cNvPr id="331" name="Google Shape;331;p24"/>
              <p:cNvPicPr preferRelativeResize="0"/>
              <p:nvPr/>
            </p:nvPicPr>
            <p:blipFill rotWithShape="1">
              <a:blip r:embed="rId9">
                <a:alphaModFix/>
              </a:blip>
              <a:srcRect l="2606" t="2606" r="2606" b="2606"/>
              <a:stretch/>
            </p:blipFill>
            <p:spPr>
              <a:xfrm>
                <a:off x="5514717" y="2630250"/>
                <a:ext cx="873000" cy="873000"/>
              </a:xfrm>
              <a:prstGeom prst="ellipse">
                <a:avLst/>
              </a:prstGeom>
              <a:noFill/>
              <a:ln>
                <a:noFill/>
              </a:ln>
            </p:spPr>
          </p:pic>
          <p:sp>
            <p:nvSpPr>
              <p:cNvPr id="332" name="Google Shape;332;p24"/>
              <p:cNvSpPr/>
              <p:nvPr/>
            </p:nvSpPr>
            <p:spPr>
              <a:xfrm>
                <a:off x="5528263" y="2643763"/>
                <a:ext cx="846000" cy="846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3" name="Google Shape;333;p24"/>
            <p:cNvGrpSpPr/>
            <p:nvPr/>
          </p:nvGrpSpPr>
          <p:grpSpPr>
            <a:xfrm rot="10800000">
              <a:off x="869472" y="3504894"/>
              <a:ext cx="1102499" cy="1102512"/>
              <a:chOff x="4819589" y="3574675"/>
              <a:chExt cx="872990" cy="873000"/>
            </a:xfrm>
          </p:grpSpPr>
          <p:pic>
            <p:nvPicPr>
              <p:cNvPr id="334" name="Google Shape;334;p24"/>
              <p:cNvPicPr preferRelativeResize="0"/>
              <p:nvPr/>
            </p:nvPicPr>
            <p:blipFill>
              <a:blip r:embed="rId5">
                <a:alphaModFix/>
              </a:blip>
              <a:stretch>
                <a:fillRect/>
              </a:stretch>
            </p:blipFill>
            <p:spPr>
              <a:xfrm>
                <a:off x="4819589" y="3574675"/>
                <a:ext cx="872990" cy="873000"/>
              </a:xfrm>
              <a:prstGeom prst="rect">
                <a:avLst/>
              </a:prstGeom>
              <a:noFill/>
              <a:ln>
                <a:noFill/>
              </a:ln>
            </p:spPr>
          </p:pic>
          <p:sp>
            <p:nvSpPr>
              <p:cNvPr id="335" name="Google Shape;335;p24"/>
              <p:cNvSpPr/>
              <p:nvPr/>
            </p:nvSpPr>
            <p:spPr>
              <a:xfrm>
                <a:off x="4845500" y="3600525"/>
                <a:ext cx="821400" cy="821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nvGrpSpPr>
            <p:cNvPr id="336" name="Google Shape;336;p24"/>
            <p:cNvGrpSpPr/>
            <p:nvPr/>
          </p:nvGrpSpPr>
          <p:grpSpPr>
            <a:xfrm>
              <a:off x="8285950" y="-624051"/>
              <a:ext cx="873000" cy="873000"/>
              <a:chOff x="3451421" y="3574675"/>
              <a:chExt cx="873000" cy="873000"/>
            </a:xfrm>
          </p:grpSpPr>
          <p:pic>
            <p:nvPicPr>
              <p:cNvPr id="337" name="Google Shape;337;p24"/>
              <p:cNvPicPr preferRelativeResize="0"/>
              <p:nvPr/>
            </p:nvPicPr>
            <p:blipFill rotWithShape="1">
              <a:blip r:embed="rId10">
                <a:alphaModFix/>
              </a:blip>
              <a:srcRect l="3401" t="3401" r="3410" b="3410"/>
              <a:stretch/>
            </p:blipFill>
            <p:spPr>
              <a:xfrm>
                <a:off x="3451421" y="3574675"/>
                <a:ext cx="873000" cy="873000"/>
              </a:xfrm>
              <a:prstGeom prst="ellipse">
                <a:avLst/>
              </a:prstGeom>
              <a:noFill/>
              <a:ln>
                <a:noFill/>
              </a:ln>
            </p:spPr>
          </p:pic>
          <p:sp>
            <p:nvSpPr>
              <p:cNvPr id="338" name="Google Shape;338;p24"/>
              <p:cNvSpPr/>
              <p:nvPr/>
            </p:nvSpPr>
            <p:spPr>
              <a:xfrm>
                <a:off x="3466288" y="3589525"/>
                <a:ext cx="843300" cy="843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ichroma"/>
              <a:buNone/>
              <a:defRPr sz="3000">
                <a:solidFill>
                  <a:schemeClr val="dk1"/>
                </a:solidFill>
                <a:latin typeface="Michroma"/>
                <a:ea typeface="Michroma"/>
                <a:cs typeface="Michroma"/>
                <a:sym typeface="Michroma"/>
              </a:defRPr>
            </a:lvl1pPr>
            <a:lvl2pPr lvl="1"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2pPr>
            <a:lvl3pPr lvl="2"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3pPr>
            <a:lvl4pPr lvl="3"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4pPr>
            <a:lvl5pPr lvl="4"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5pPr>
            <a:lvl6pPr lvl="5"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6pPr>
            <a:lvl7pPr lvl="6"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7pPr>
            <a:lvl8pPr lvl="7"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8pPr>
            <a:lvl9pPr lvl="8" rtl="0">
              <a:spcBef>
                <a:spcPts val="0"/>
              </a:spcBef>
              <a:spcAft>
                <a:spcPts val="0"/>
              </a:spcAft>
              <a:buClr>
                <a:schemeClr val="dk1"/>
              </a:buClr>
              <a:buSzPts val="3000"/>
              <a:buFont typeface="Michroma"/>
              <a:buNone/>
              <a:defRPr sz="3000" b="1">
                <a:solidFill>
                  <a:schemeClr val="dk1"/>
                </a:solidFill>
                <a:latin typeface="Michroma"/>
                <a:ea typeface="Michroma"/>
                <a:cs typeface="Michroma"/>
                <a:sym typeface="Michroma"/>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1pPr>
            <a:lvl2pPr marL="914400" lvl="1"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2pPr>
            <a:lvl3pPr marL="1371600" lvl="2"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3pPr>
            <a:lvl4pPr marL="1828800" lvl="3"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4pPr>
            <a:lvl5pPr marL="2286000" lvl="4"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5pPr>
            <a:lvl6pPr marL="2743200" lvl="5"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6pPr>
            <a:lvl7pPr marL="3200400" lvl="6"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7pPr>
            <a:lvl8pPr marL="3657600" lvl="7"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8pPr>
            <a:lvl9pPr marL="4114800" lvl="8" indent="-304800">
              <a:lnSpc>
                <a:spcPct val="100000"/>
              </a:lnSpc>
              <a:spcBef>
                <a:spcPts val="0"/>
              </a:spcBef>
              <a:spcAft>
                <a:spcPts val="0"/>
              </a:spcAft>
              <a:buClr>
                <a:schemeClr val="dk1"/>
              </a:buClr>
              <a:buSzPts val="1200"/>
              <a:buFont typeface="Archivo"/>
              <a:buChar char="■"/>
              <a:defRPr sz="1200">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69" r:id="rId6"/>
    <p:sldLayoutId id="2147483670"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8"/>
          <p:cNvSpPr txBox="1">
            <a:spLocks noGrp="1"/>
          </p:cNvSpPr>
          <p:nvPr>
            <p:ph type="ctrTitle"/>
          </p:nvPr>
        </p:nvSpPr>
        <p:spPr>
          <a:xfrm>
            <a:off x="753416" y="1133084"/>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p:cNvGrpSpPr/>
          <p:nvPr/>
        </p:nvGrpSpPr>
        <p:grpSpPr>
          <a:xfrm>
            <a:off x="6866467" y="2293691"/>
            <a:ext cx="3610757" cy="3814450"/>
            <a:chOff x="5155193" y="1772475"/>
            <a:chExt cx="3610757" cy="3814450"/>
          </a:xfrm>
        </p:grpSpPr>
        <p:pic>
          <p:nvPicPr>
            <p:cNvPr id="352" name="Google Shape;352;p28"/>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p:cNvGrpSpPr/>
            <p:nvPr/>
          </p:nvGrpSpPr>
          <p:grpSpPr>
            <a:xfrm>
              <a:off x="5155193" y="3291596"/>
              <a:ext cx="1959426" cy="1959448"/>
              <a:chOff x="4109629" y="2630250"/>
              <a:chExt cx="872990" cy="873000"/>
            </a:xfrm>
          </p:grpSpPr>
          <p:pic>
            <p:nvPicPr>
              <p:cNvPr id="355" name="Google Shape;355;p28"/>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p:cNvSpPr/>
              <p:nvPr/>
            </p:nvSpPr>
            <p:spPr>
              <a:xfrm>
                <a:off x="4130460"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p:cNvCxnSpPr/>
          <p:nvPr/>
        </p:nvCxnSpPr>
        <p:spPr>
          <a:xfrm>
            <a:off x="-44000" y="3632950"/>
            <a:ext cx="3403200" cy="0"/>
          </a:xfrm>
          <a:prstGeom prst="straightConnector1">
            <a:avLst/>
          </a:prstGeom>
          <a:noFill/>
          <a:ln w="9525" cap="flat" cmpd="sng">
            <a:solidFill>
              <a:schemeClr val="dk2"/>
            </a:solidFill>
            <a:prstDash val="solid"/>
            <a:round/>
            <a:headEnd type="none" w="med" len="med"/>
            <a:tailEnd type="oval" w="med" len="med"/>
          </a:ln>
        </p:spPr>
      </p:cxnSp>
      <p:sp>
        <p:nvSpPr>
          <p:cNvPr id="3" name="Google Shape;349;p28">
            <a:extLst>
              <a:ext uri="{FF2B5EF4-FFF2-40B4-BE49-F238E27FC236}">
                <a16:creationId xmlns:a16="http://schemas.microsoft.com/office/drawing/2014/main" id="{FA8821A4-C0F8-2C52-30CF-B67718C36F62}"/>
              </a:ext>
            </a:extLst>
          </p:cNvPr>
          <p:cNvSpPr txBox="1">
            <a:spLocks/>
          </p:cNvSpPr>
          <p:nvPr/>
        </p:nvSpPr>
        <p:spPr>
          <a:xfrm>
            <a:off x="867500" y="-2523837"/>
            <a:ext cx="5211567" cy="213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endParaRPr lang="en-IN" dirty="0"/>
          </a:p>
        </p:txBody>
      </p:sp>
      <p:sp>
        <p:nvSpPr>
          <p:cNvPr id="4" name="Google Shape;349;p28">
            <a:extLst>
              <a:ext uri="{FF2B5EF4-FFF2-40B4-BE49-F238E27FC236}">
                <a16:creationId xmlns:a16="http://schemas.microsoft.com/office/drawing/2014/main" id="{85F1568C-5477-02B5-F450-685541ED477F}"/>
              </a:ext>
            </a:extLst>
          </p:cNvPr>
          <p:cNvSpPr txBox="1">
            <a:spLocks/>
          </p:cNvSpPr>
          <p:nvPr/>
        </p:nvSpPr>
        <p:spPr>
          <a:xfrm>
            <a:off x="1281658" y="-1422401"/>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2" name="TextBox 1">
            <a:extLst>
              <a:ext uri="{FF2B5EF4-FFF2-40B4-BE49-F238E27FC236}">
                <a16:creationId xmlns:a16="http://schemas.microsoft.com/office/drawing/2014/main" id="{E425150F-4016-FE36-EAD1-0CB840FD9F5B}"/>
              </a:ext>
            </a:extLst>
          </p:cNvPr>
          <p:cNvSpPr txBox="1"/>
          <p:nvPr/>
        </p:nvSpPr>
        <p:spPr>
          <a:xfrm>
            <a:off x="2889545" y="4174879"/>
            <a:ext cx="4000299" cy="769441"/>
          </a:xfrm>
          <a:prstGeom prst="rect">
            <a:avLst/>
          </a:prstGeom>
          <a:noFill/>
        </p:spPr>
        <p:txBody>
          <a:bodyPr wrap="square" rtlCol="0">
            <a:spAutoFit/>
          </a:bodyPr>
          <a:lstStyle/>
          <a:p>
            <a:r>
              <a:rPr lang="en-IN" sz="1100" dirty="0">
                <a:solidFill>
                  <a:schemeClr val="accent6"/>
                </a:solidFill>
                <a:latin typeface="Michroma" panose="020B0604020202020204" charset="0"/>
              </a:rPr>
              <a:t>B.SURAJ  	 CB.SC.U4AIE24105</a:t>
            </a:r>
          </a:p>
          <a:p>
            <a:r>
              <a:rPr lang="en-IN" sz="1100" dirty="0">
                <a:solidFill>
                  <a:schemeClr val="accent6"/>
                </a:solidFill>
                <a:latin typeface="Michroma" panose="020B0604020202020204" charset="0"/>
              </a:rPr>
              <a:t>C,KARTHIK	 CB.SC.U4AIE24107</a:t>
            </a:r>
          </a:p>
          <a:p>
            <a:r>
              <a:rPr lang="en-IN" sz="1100" dirty="0">
                <a:solidFill>
                  <a:schemeClr val="accent6"/>
                </a:solidFill>
                <a:latin typeface="Michroma" panose="020B0604020202020204" charset="0"/>
              </a:rPr>
              <a:t>VISHNU TEJA	 CB.SC.U4AIE24130</a:t>
            </a:r>
          </a:p>
          <a:p>
            <a:r>
              <a:rPr lang="en-IN" sz="1100" dirty="0">
                <a:solidFill>
                  <a:schemeClr val="accent6"/>
                </a:solidFill>
                <a:latin typeface="Michroma" panose="020B0604020202020204" charset="0"/>
              </a:rPr>
              <a:t>I.MOHAN		 CB.SC.U4AIE24136</a:t>
            </a:r>
          </a:p>
        </p:txBody>
      </p:sp>
      <p:sp>
        <p:nvSpPr>
          <p:cNvPr id="8" name="TextBox 7">
            <a:extLst>
              <a:ext uri="{FF2B5EF4-FFF2-40B4-BE49-F238E27FC236}">
                <a16:creationId xmlns:a16="http://schemas.microsoft.com/office/drawing/2014/main" id="{7353D300-7A88-1942-7D33-33BFF0C08F7C}"/>
              </a:ext>
            </a:extLst>
          </p:cNvPr>
          <p:cNvSpPr txBox="1"/>
          <p:nvPr/>
        </p:nvSpPr>
        <p:spPr>
          <a:xfrm>
            <a:off x="-4914900" y="1548650"/>
            <a:ext cx="4914900" cy="954107"/>
          </a:xfrm>
          <a:prstGeom prst="rect">
            <a:avLst/>
          </a:prstGeom>
          <a:noFill/>
        </p:spPr>
        <p:txBody>
          <a:bodyPr wrap="square" rtlCol="0">
            <a:spAutoFit/>
          </a:bodyPr>
          <a:lstStyle/>
          <a:p>
            <a:r>
              <a:rPr lang="en-US" dirty="0">
                <a:solidFill>
                  <a:schemeClr val="accent6"/>
                </a:solidFill>
                <a:latin typeface="Michroma" panose="020B0604020202020204" charset="0"/>
              </a:rPr>
              <a:t>A type of unsupervised neural network that learns to compress input data into a lower-dimensional latent representation and then reconstructs it.</a:t>
            </a:r>
            <a:endParaRPr lang="en-IN" dirty="0">
              <a:solidFill>
                <a:schemeClr val="accent6"/>
              </a:solidFill>
              <a:latin typeface="Michroma" panose="020B0604020202020204" charset="0"/>
            </a:endParaRPr>
          </a:p>
        </p:txBody>
      </p:sp>
      <p:sp>
        <p:nvSpPr>
          <p:cNvPr id="9" name="TextBox 8">
            <a:extLst>
              <a:ext uri="{FF2B5EF4-FFF2-40B4-BE49-F238E27FC236}">
                <a16:creationId xmlns:a16="http://schemas.microsoft.com/office/drawing/2014/main" id="{CCDACB28-8AE4-18E9-22AF-828DF531C58A}"/>
              </a:ext>
            </a:extLst>
          </p:cNvPr>
          <p:cNvSpPr txBox="1"/>
          <p:nvPr/>
        </p:nvSpPr>
        <p:spPr>
          <a:xfrm>
            <a:off x="-4914900" y="3098799"/>
            <a:ext cx="4612969" cy="954107"/>
          </a:xfrm>
          <a:prstGeom prst="rect">
            <a:avLst/>
          </a:prstGeom>
          <a:noFill/>
        </p:spPr>
        <p:txBody>
          <a:bodyPr wrap="square" rtlCol="0">
            <a:spAutoFit/>
          </a:bodyPr>
          <a:lstStyle/>
          <a:p>
            <a:r>
              <a:rPr lang="en-US" dirty="0">
                <a:solidFill>
                  <a:schemeClr val="accent6"/>
                </a:solidFill>
                <a:latin typeface="Michroma" panose="020B0604020202020204" charset="0"/>
              </a:rPr>
              <a:t>Used for dimensionality reduction, noise filtering, and—importantly for our case—anomaly detection (by comparing the input and its reconstruction).</a:t>
            </a:r>
            <a:endParaRPr lang="en-IN" dirty="0">
              <a:solidFill>
                <a:schemeClr val="accent6"/>
              </a:solidFill>
              <a:latin typeface="Michroma" panose="020B0604020202020204" charset="0"/>
            </a:endParaRPr>
          </a:p>
        </p:txBody>
      </p:sp>
      <p:grpSp>
        <p:nvGrpSpPr>
          <p:cNvPr id="7" name="Group 6">
            <a:extLst>
              <a:ext uri="{FF2B5EF4-FFF2-40B4-BE49-F238E27FC236}">
                <a16:creationId xmlns:a16="http://schemas.microsoft.com/office/drawing/2014/main" id="{18132C7E-F546-470B-1921-5364AEF421F9}"/>
              </a:ext>
            </a:extLst>
          </p:cNvPr>
          <p:cNvGrpSpPr/>
          <p:nvPr/>
        </p:nvGrpSpPr>
        <p:grpSpPr>
          <a:xfrm>
            <a:off x="10866766" y="813595"/>
            <a:ext cx="5848350" cy="3516310"/>
            <a:chOff x="10866766" y="813595"/>
            <a:chExt cx="5848350" cy="3516310"/>
          </a:xfrm>
        </p:grpSpPr>
        <p:sp>
          <p:nvSpPr>
            <p:cNvPr id="5" name="TextBox 4">
              <a:extLst>
                <a:ext uri="{FF2B5EF4-FFF2-40B4-BE49-F238E27FC236}">
                  <a16:creationId xmlns:a16="http://schemas.microsoft.com/office/drawing/2014/main" id="{8478E94B-9F11-B13C-5A09-603A1C732C7A}"/>
                </a:ext>
              </a:extLst>
            </p:cNvPr>
            <p:cNvSpPr txBox="1"/>
            <p:nvPr/>
          </p:nvSpPr>
          <p:spPr>
            <a:xfrm>
              <a:off x="10866766" y="1867692"/>
              <a:ext cx="5848350" cy="2462213"/>
            </a:xfrm>
            <a:prstGeom prst="rect">
              <a:avLst/>
            </a:prstGeom>
            <a:noFill/>
          </p:spPr>
          <p:txBody>
            <a:bodyPr wrap="square" rtlCol="0">
              <a:spAutoFit/>
            </a:bodyPr>
            <a:lstStyle/>
            <a:p>
              <a:r>
                <a:rPr lang="en-US" dirty="0">
                  <a:solidFill>
                    <a:schemeClr val="accent6"/>
                  </a:solidFill>
                  <a:latin typeface="Michroma" panose="020B0604020202020204" charset="0"/>
                </a:rPr>
                <a:t>1.What is a CAE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2.CAE’s architecture and applications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3.Literature Review of reference papers</a:t>
              </a:r>
              <a:br>
                <a:rPr lang="en-US" dirty="0">
                  <a:solidFill>
                    <a:schemeClr val="accent6"/>
                  </a:solidFill>
                  <a:latin typeface="Michroma" panose="020B0604020202020204" charset="0"/>
                </a:rPr>
              </a:br>
              <a:r>
                <a:rPr lang="en-US" dirty="0">
                  <a:solidFill>
                    <a:schemeClr val="accent6"/>
                  </a:solidFill>
                  <a:latin typeface="Michroma" panose="020B0604020202020204" charset="0"/>
                </a:rPr>
                <a:t>4.Comparision with other computer vision models/Architecture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5.Pros and Cons of CAE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6.Reseach Gap</a:t>
              </a:r>
              <a:br>
                <a:rPr lang="en-US" dirty="0">
                  <a:solidFill>
                    <a:schemeClr val="accent6"/>
                  </a:solidFill>
                  <a:latin typeface="Michroma" panose="020B0604020202020204" charset="0"/>
                </a:rPr>
              </a:br>
              <a:r>
                <a:rPr lang="en-US" dirty="0">
                  <a:solidFill>
                    <a:schemeClr val="accent6"/>
                  </a:solidFill>
                  <a:latin typeface="Michroma" panose="020B0604020202020204" charset="0"/>
                </a:rPr>
                <a:t>7.Objectives</a:t>
              </a:r>
              <a:br>
                <a:rPr lang="en-US" dirty="0">
                  <a:solidFill>
                    <a:schemeClr val="accent6"/>
                  </a:solidFill>
                  <a:latin typeface="Michroma" panose="020B0604020202020204" charset="0"/>
                </a:rPr>
              </a:br>
              <a:r>
                <a:rPr lang="en-US" dirty="0">
                  <a:solidFill>
                    <a:schemeClr val="accent6"/>
                  </a:solidFill>
                  <a:latin typeface="Michroma" panose="020B0604020202020204" charset="0"/>
                </a:rPr>
                <a:t>8.Data Description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9.Time Line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10.Conclusion </a:t>
              </a:r>
              <a:endParaRPr lang="en-IN" dirty="0">
                <a:solidFill>
                  <a:schemeClr val="accent6"/>
                </a:solidFill>
                <a:latin typeface="Michroma" panose="020B0604020202020204" charset="0"/>
              </a:endParaRPr>
            </a:p>
          </p:txBody>
        </p:sp>
        <p:sp>
          <p:nvSpPr>
            <p:cNvPr id="6" name="TextBox 5">
              <a:extLst>
                <a:ext uri="{FF2B5EF4-FFF2-40B4-BE49-F238E27FC236}">
                  <a16:creationId xmlns:a16="http://schemas.microsoft.com/office/drawing/2014/main" id="{B8BBF0CA-9848-DCDE-B62A-380DD25EC0BD}"/>
                </a:ext>
              </a:extLst>
            </p:cNvPr>
            <p:cNvSpPr txBox="1"/>
            <p:nvPr/>
          </p:nvSpPr>
          <p:spPr>
            <a:xfrm>
              <a:off x="11280999" y="813595"/>
              <a:ext cx="3353803" cy="584775"/>
            </a:xfrm>
            <a:prstGeom prst="rect">
              <a:avLst/>
            </a:prstGeom>
            <a:noFill/>
          </p:spPr>
          <p:txBody>
            <a:bodyPr wrap="none" rtlCol="0">
              <a:spAutoFit/>
            </a:bodyPr>
            <a:lstStyle/>
            <a:p>
              <a:r>
                <a:rPr lang="en-US" sz="3200" b="1" dirty="0">
                  <a:solidFill>
                    <a:schemeClr val="accent6"/>
                  </a:solidFill>
                  <a:latin typeface="Michroma" panose="020B0604020202020204" charset="0"/>
                </a:rPr>
                <a:t>OVERVIEW</a:t>
              </a:r>
              <a:endParaRPr lang="en-IN" sz="3200" b="1" dirty="0">
                <a:solidFill>
                  <a:schemeClr val="accent6"/>
                </a:solidFill>
                <a:latin typeface="Michroma" panose="020B060402020202020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E4AE9AB2-FA97-9EA6-4703-311D8E005A28}"/>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EB04389C-8A1C-0CC6-BD4F-6221C989CC5F}"/>
              </a:ext>
            </a:extLst>
          </p:cNvPr>
          <p:cNvGrpSpPr/>
          <p:nvPr/>
        </p:nvGrpSpPr>
        <p:grpSpPr>
          <a:xfrm rot="4226380">
            <a:off x="6209683" y="3490396"/>
            <a:ext cx="3610757" cy="3814450"/>
            <a:chOff x="5155193" y="1772475"/>
            <a:chExt cx="3610757" cy="3814450"/>
          </a:xfrm>
        </p:grpSpPr>
        <p:pic>
          <p:nvPicPr>
            <p:cNvPr id="352" name="Google Shape;352;p28">
              <a:extLst>
                <a:ext uri="{FF2B5EF4-FFF2-40B4-BE49-F238E27FC236}">
                  <a16:creationId xmlns:a16="http://schemas.microsoft.com/office/drawing/2014/main" id="{0738C8A3-611D-DE8B-0527-087472BA23B0}"/>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1BE8913B-7F6D-F561-0F87-483A6A76F64B}"/>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CCCF709D-47D6-E3C1-7B58-0D5E34F49AE0}"/>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68F43242-324C-EE6B-9D76-83FF63BC7F1F}"/>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9EA05AE2-747F-05EB-6D15-6DE3377D8C1C}"/>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09DB5BD3-F420-057E-F305-AA17BAFCD7C7}"/>
              </a:ext>
            </a:extLst>
          </p:cNvPr>
          <p:cNvCxnSpPr/>
          <p:nvPr/>
        </p:nvCxnSpPr>
        <p:spPr>
          <a:xfrm>
            <a:off x="-109528" y="5523891"/>
            <a:ext cx="3403200" cy="0"/>
          </a:xfrm>
          <a:prstGeom prst="straightConnector1">
            <a:avLst/>
          </a:prstGeom>
          <a:noFill/>
          <a:ln w="9525" cap="flat" cmpd="sng">
            <a:solidFill>
              <a:schemeClr val="dk2"/>
            </a:solidFill>
            <a:prstDash val="solid"/>
            <a:round/>
            <a:headEnd type="none" w="med" len="med"/>
            <a:tailEnd type="oval" w="med" len="med"/>
          </a:ln>
        </p:spPr>
      </p:cxnSp>
      <p:pic>
        <p:nvPicPr>
          <p:cNvPr id="2050" name="Picture 2" descr="The structure of proposed Convolutional AutoEncoders (CAE) for MNIST.... |  Download Scientific Diagram">
            <a:extLst>
              <a:ext uri="{FF2B5EF4-FFF2-40B4-BE49-F238E27FC236}">
                <a16:creationId xmlns:a16="http://schemas.microsoft.com/office/drawing/2014/main" id="{911F7287-9E94-79D1-B36B-603C86265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8833075"/>
            <a:ext cx="8096250" cy="296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1">
            <a:extLst>
              <a:ext uri="{FF2B5EF4-FFF2-40B4-BE49-F238E27FC236}">
                <a16:creationId xmlns:a16="http://schemas.microsoft.com/office/drawing/2014/main" id="{5EBF1E77-8048-29CE-F22D-FE9C38BB50AF}"/>
              </a:ext>
            </a:extLst>
          </p:cNvPr>
          <p:cNvSpPr>
            <a:spLocks noChangeArrowheads="1"/>
          </p:cNvSpPr>
          <p:nvPr/>
        </p:nvSpPr>
        <p:spPr bwMode="auto">
          <a:xfrm>
            <a:off x="10885272" y="2183645"/>
            <a:ext cx="60379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Utilize a convolutional autoencoder trained          exclusively on normal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The autoencoder learns to reconstruct these    normal images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Anomalies are identified by higher reconstruction errors when the model processes non-normal images. </a:t>
            </a:r>
          </a:p>
        </p:txBody>
      </p:sp>
      <p:pic>
        <p:nvPicPr>
          <p:cNvPr id="7" name="Picture 6">
            <a:extLst>
              <a:ext uri="{FF2B5EF4-FFF2-40B4-BE49-F238E27FC236}">
                <a16:creationId xmlns:a16="http://schemas.microsoft.com/office/drawing/2014/main" id="{AA460EB3-0F09-FBE3-C853-3A04BBBC1B52}"/>
              </a:ext>
            </a:extLst>
          </p:cNvPr>
          <p:cNvPicPr>
            <a:picLocks noChangeAspect="1"/>
          </p:cNvPicPr>
          <p:nvPr/>
        </p:nvPicPr>
        <p:blipFill>
          <a:blip r:embed="rId6"/>
          <a:stretch>
            <a:fillRect/>
          </a:stretch>
        </p:blipFill>
        <p:spPr>
          <a:xfrm>
            <a:off x="10885272" y="-2657109"/>
            <a:ext cx="4572000" cy="143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oogle Shape;351;p28">
            <a:extLst>
              <a:ext uri="{FF2B5EF4-FFF2-40B4-BE49-F238E27FC236}">
                <a16:creationId xmlns:a16="http://schemas.microsoft.com/office/drawing/2014/main" id="{FC5F24CD-ADF5-C987-22BA-824FE45D8C93}"/>
              </a:ext>
            </a:extLst>
          </p:cNvPr>
          <p:cNvGrpSpPr/>
          <p:nvPr/>
        </p:nvGrpSpPr>
        <p:grpSpPr>
          <a:xfrm rot="3744208">
            <a:off x="1186717" y="-2431076"/>
            <a:ext cx="3610757" cy="3814450"/>
            <a:chOff x="5155193" y="1772475"/>
            <a:chExt cx="3610757" cy="3814450"/>
          </a:xfrm>
        </p:grpSpPr>
        <p:pic>
          <p:nvPicPr>
            <p:cNvPr id="6" name="Google Shape;352;p28">
              <a:extLst>
                <a:ext uri="{FF2B5EF4-FFF2-40B4-BE49-F238E27FC236}">
                  <a16:creationId xmlns:a16="http://schemas.microsoft.com/office/drawing/2014/main" id="{77F6740D-2304-94D6-C5F6-C632DE38776B}"/>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5158E074-3233-8109-1520-ECB32C9BE9DE}"/>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11C4D339-9A45-FE31-A16C-CC87F7188492}"/>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1360EC8C-8901-9C92-DA6D-335A32F32B9A}"/>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D711EF82-9571-B5BE-2BFF-C11963970320}"/>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AA8D1525-B7B1-ADB8-37EE-859E29DC5260}"/>
              </a:ext>
            </a:extLst>
          </p:cNvPr>
          <p:cNvSpPr/>
          <p:nvPr/>
        </p:nvSpPr>
        <p:spPr>
          <a:xfrm>
            <a:off x="2178724" y="203406"/>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E4755469-274D-7A9B-FC0A-C00B3D64A0BC}"/>
              </a:ext>
            </a:extLst>
          </p:cNvPr>
          <p:cNvSpPr/>
          <p:nvPr/>
        </p:nvSpPr>
        <p:spPr>
          <a:xfrm>
            <a:off x="72816" y="3882966"/>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BCF40F34-8350-4C8E-B266-F4DC0FB04E39}"/>
              </a:ext>
            </a:extLst>
          </p:cNvPr>
          <p:cNvSpPr/>
          <p:nvPr/>
        </p:nvSpPr>
        <p:spPr>
          <a:xfrm>
            <a:off x="4262545" y="157888"/>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96C416EB-788E-6634-365C-793ECC989B39}"/>
              </a:ext>
            </a:extLst>
          </p:cNvPr>
          <p:cNvSpPr/>
          <p:nvPr/>
        </p:nvSpPr>
        <p:spPr>
          <a:xfrm>
            <a:off x="7152978" y="177882"/>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0FA22607-CA3A-DC82-F2BA-F22A2D104CDC}"/>
              </a:ext>
            </a:extLst>
          </p:cNvPr>
          <p:cNvSpPr/>
          <p:nvPr/>
        </p:nvSpPr>
        <p:spPr>
          <a:xfrm>
            <a:off x="72816" y="2438294"/>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D163262F-A454-FDF8-5896-B2FA8B1D458D}"/>
              </a:ext>
            </a:extLst>
          </p:cNvPr>
          <p:cNvSpPr/>
          <p:nvPr/>
        </p:nvSpPr>
        <p:spPr>
          <a:xfrm>
            <a:off x="36497" y="1094849"/>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23" name="Rectangle: Rounded Corners 22">
            <a:extLst>
              <a:ext uri="{FF2B5EF4-FFF2-40B4-BE49-F238E27FC236}">
                <a16:creationId xmlns:a16="http://schemas.microsoft.com/office/drawing/2014/main" id="{7D72EE6D-40B8-778F-A9C7-F7438790CF00}"/>
              </a:ext>
            </a:extLst>
          </p:cNvPr>
          <p:cNvSpPr/>
          <p:nvPr/>
        </p:nvSpPr>
        <p:spPr>
          <a:xfrm>
            <a:off x="1747235" y="1107899"/>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Object detection in real-time</a:t>
            </a:r>
          </a:p>
        </p:txBody>
      </p:sp>
      <p:sp>
        <p:nvSpPr>
          <p:cNvPr id="24" name="Rectangle: Rounded Corners 23">
            <a:extLst>
              <a:ext uri="{FF2B5EF4-FFF2-40B4-BE49-F238E27FC236}">
                <a16:creationId xmlns:a16="http://schemas.microsoft.com/office/drawing/2014/main" id="{4D7BF8FF-8119-E064-191C-0F65D8CC1322}"/>
              </a:ext>
            </a:extLst>
          </p:cNvPr>
          <p:cNvSpPr/>
          <p:nvPr/>
        </p:nvSpPr>
        <p:spPr>
          <a:xfrm>
            <a:off x="1747235" y="2342430"/>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Data generation and unsupervised leaning </a:t>
            </a:r>
          </a:p>
        </p:txBody>
      </p:sp>
      <p:sp>
        <p:nvSpPr>
          <p:cNvPr id="36" name="Rectangle: Rounded Corners 35">
            <a:extLst>
              <a:ext uri="{FF2B5EF4-FFF2-40B4-BE49-F238E27FC236}">
                <a16:creationId xmlns:a16="http://schemas.microsoft.com/office/drawing/2014/main" id="{F0BBB7A4-797E-1CCE-1792-80F97CE1F11E}"/>
              </a:ext>
            </a:extLst>
          </p:cNvPr>
          <p:cNvSpPr/>
          <p:nvPr/>
        </p:nvSpPr>
        <p:spPr>
          <a:xfrm>
            <a:off x="1747235" y="3777658"/>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Reconstruction-based anomaly detection</a:t>
            </a:r>
          </a:p>
        </p:txBody>
      </p:sp>
      <p:sp>
        <p:nvSpPr>
          <p:cNvPr id="3" name="Rectangle: Rounded Corners 2">
            <a:extLst>
              <a:ext uri="{FF2B5EF4-FFF2-40B4-BE49-F238E27FC236}">
                <a16:creationId xmlns:a16="http://schemas.microsoft.com/office/drawing/2014/main" id="{719AF5EF-C319-D740-7C63-8B4C12F7D51A}"/>
              </a:ext>
            </a:extLst>
          </p:cNvPr>
          <p:cNvSpPr/>
          <p:nvPr/>
        </p:nvSpPr>
        <p:spPr>
          <a:xfrm>
            <a:off x="3895032" y="5266449"/>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A3EA7549-5EF6-89CA-DDBF-5749F426C063}"/>
              </a:ext>
            </a:extLst>
          </p:cNvPr>
          <p:cNvSpPr/>
          <p:nvPr/>
        </p:nvSpPr>
        <p:spPr>
          <a:xfrm>
            <a:off x="3895032" y="7261223"/>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A5C93922-0460-3036-79E2-3ADFF92A2EA1}"/>
              </a:ext>
            </a:extLst>
          </p:cNvPr>
          <p:cNvSpPr/>
          <p:nvPr/>
        </p:nvSpPr>
        <p:spPr>
          <a:xfrm>
            <a:off x="3540085" y="6112387"/>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Tree>
    <p:extLst>
      <p:ext uri="{BB962C8B-B14F-4D97-AF65-F5344CB8AC3E}">
        <p14:creationId xmlns:p14="http://schemas.microsoft.com/office/powerpoint/2010/main" val="4252546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9D7AA449-EB0A-640A-F5C0-C9C5FC7DEEE8}"/>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CA88658E-7AA5-EF29-FBB5-E6C782DF0644}"/>
              </a:ext>
            </a:extLst>
          </p:cNvPr>
          <p:cNvGrpSpPr/>
          <p:nvPr/>
        </p:nvGrpSpPr>
        <p:grpSpPr>
          <a:xfrm rot="14165897">
            <a:off x="-213307" y="3201690"/>
            <a:ext cx="3610757" cy="3814450"/>
            <a:chOff x="5155193" y="1772475"/>
            <a:chExt cx="3610757" cy="3814450"/>
          </a:xfrm>
        </p:grpSpPr>
        <p:pic>
          <p:nvPicPr>
            <p:cNvPr id="352" name="Google Shape;352;p28">
              <a:extLst>
                <a:ext uri="{FF2B5EF4-FFF2-40B4-BE49-F238E27FC236}">
                  <a16:creationId xmlns:a16="http://schemas.microsoft.com/office/drawing/2014/main" id="{C49131CA-AD26-B758-D51D-4F3B7DA17360}"/>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E5284EC1-3E8F-94D7-BE9B-25920F16CE0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17C394F0-755C-0020-3BAD-013B83E68758}"/>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2041406F-07C5-BE4C-5099-1604975FF81D}"/>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ED88426B-7141-C4CB-459B-CDED6691281A}"/>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B1F7D48A-3626-F640-C59F-A0026815CC93}"/>
              </a:ext>
            </a:extLst>
          </p:cNvPr>
          <p:cNvCxnSpPr/>
          <p:nvPr/>
        </p:nvCxnSpPr>
        <p:spPr>
          <a:xfrm>
            <a:off x="-58746" y="3290833"/>
            <a:ext cx="3403200" cy="0"/>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E31768A1-3EEE-58E0-8520-12F02FEC509F}"/>
              </a:ext>
            </a:extLst>
          </p:cNvPr>
          <p:cNvGrpSpPr/>
          <p:nvPr/>
        </p:nvGrpSpPr>
        <p:grpSpPr>
          <a:xfrm rot="6951531">
            <a:off x="6857468" y="-1629173"/>
            <a:ext cx="3610757" cy="3814450"/>
            <a:chOff x="5155193" y="1772475"/>
            <a:chExt cx="3610757" cy="3814450"/>
          </a:xfrm>
        </p:grpSpPr>
        <p:pic>
          <p:nvPicPr>
            <p:cNvPr id="6" name="Google Shape;352;p28">
              <a:extLst>
                <a:ext uri="{FF2B5EF4-FFF2-40B4-BE49-F238E27FC236}">
                  <a16:creationId xmlns:a16="http://schemas.microsoft.com/office/drawing/2014/main" id="{754A25AA-C922-52EB-873A-9B1675A32CA0}"/>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1EF0D9E3-84E1-2C15-6831-E6D1C4550110}"/>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311BC601-6AB1-086A-87B1-FE935174F361}"/>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CA6BD370-18E1-859E-FAAE-D3295B386F95}"/>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D6F7004F-C51C-9B39-C84B-41D03483C2E1}"/>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79417C9A-D5D2-64A2-B7BF-796B7BF6274B}"/>
              </a:ext>
            </a:extLst>
          </p:cNvPr>
          <p:cNvSpPr/>
          <p:nvPr/>
        </p:nvSpPr>
        <p:spPr>
          <a:xfrm>
            <a:off x="2178724" y="203406"/>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1187CBB7-5B28-617B-D74B-135208372DE5}"/>
              </a:ext>
            </a:extLst>
          </p:cNvPr>
          <p:cNvSpPr/>
          <p:nvPr/>
        </p:nvSpPr>
        <p:spPr>
          <a:xfrm>
            <a:off x="36497" y="3800473"/>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63021419-CE5C-8B17-5A98-5D51CEAE4EEC}"/>
              </a:ext>
            </a:extLst>
          </p:cNvPr>
          <p:cNvSpPr/>
          <p:nvPr/>
        </p:nvSpPr>
        <p:spPr>
          <a:xfrm>
            <a:off x="4262545" y="157888"/>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D2715787-6B5F-7288-4F14-2362D3A3BAC5}"/>
              </a:ext>
            </a:extLst>
          </p:cNvPr>
          <p:cNvSpPr/>
          <p:nvPr/>
        </p:nvSpPr>
        <p:spPr>
          <a:xfrm>
            <a:off x="6803932" y="176933"/>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719C0FC8-3252-15B9-C310-6F980CDC1C2C}"/>
              </a:ext>
            </a:extLst>
          </p:cNvPr>
          <p:cNvSpPr/>
          <p:nvPr/>
        </p:nvSpPr>
        <p:spPr>
          <a:xfrm>
            <a:off x="36497" y="2305431"/>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73CDEFA0-F1F5-E7FD-8018-A05EC8670869}"/>
              </a:ext>
            </a:extLst>
          </p:cNvPr>
          <p:cNvSpPr/>
          <p:nvPr/>
        </p:nvSpPr>
        <p:spPr>
          <a:xfrm>
            <a:off x="36497" y="1094849"/>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23" name="Rectangle: Rounded Corners 22">
            <a:extLst>
              <a:ext uri="{FF2B5EF4-FFF2-40B4-BE49-F238E27FC236}">
                <a16:creationId xmlns:a16="http://schemas.microsoft.com/office/drawing/2014/main" id="{A8E3040A-C33D-32C2-6569-C7F41E3A9561}"/>
              </a:ext>
            </a:extLst>
          </p:cNvPr>
          <p:cNvSpPr/>
          <p:nvPr/>
        </p:nvSpPr>
        <p:spPr>
          <a:xfrm>
            <a:off x="9672035" y="1196167"/>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Object detection in real-time</a:t>
            </a:r>
          </a:p>
        </p:txBody>
      </p:sp>
      <p:sp>
        <p:nvSpPr>
          <p:cNvPr id="24" name="Rectangle: Rounded Corners 23">
            <a:extLst>
              <a:ext uri="{FF2B5EF4-FFF2-40B4-BE49-F238E27FC236}">
                <a16:creationId xmlns:a16="http://schemas.microsoft.com/office/drawing/2014/main" id="{E01EB384-FA5B-8366-BBD8-EF801325D9A4}"/>
              </a:ext>
            </a:extLst>
          </p:cNvPr>
          <p:cNvSpPr/>
          <p:nvPr/>
        </p:nvSpPr>
        <p:spPr>
          <a:xfrm>
            <a:off x="9672035" y="2551838"/>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Data generation and unsupervised leaning </a:t>
            </a:r>
          </a:p>
        </p:txBody>
      </p:sp>
      <p:sp>
        <p:nvSpPr>
          <p:cNvPr id="36" name="Rectangle: Rounded Corners 35">
            <a:extLst>
              <a:ext uri="{FF2B5EF4-FFF2-40B4-BE49-F238E27FC236}">
                <a16:creationId xmlns:a16="http://schemas.microsoft.com/office/drawing/2014/main" id="{59895036-31B4-0A85-E634-8C3419A47067}"/>
              </a:ext>
            </a:extLst>
          </p:cNvPr>
          <p:cNvSpPr/>
          <p:nvPr/>
        </p:nvSpPr>
        <p:spPr>
          <a:xfrm>
            <a:off x="1417810" y="6080172"/>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Reconstruction-based anomaly detection</a:t>
            </a:r>
          </a:p>
        </p:txBody>
      </p:sp>
      <p:sp>
        <p:nvSpPr>
          <p:cNvPr id="3" name="Rectangle: Rounded Corners 2">
            <a:extLst>
              <a:ext uri="{FF2B5EF4-FFF2-40B4-BE49-F238E27FC236}">
                <a16:creationId xmlns:a16="http://schemas.microsoft.com/office/drawing/2014/main" id="{59F59CA4-7D47-1B61-F9C9-33B55DE3834B}"/>
              </a:ext>
            </a:extLst>
          </p:cNvPr>
          <p:cNvSpPr/>
          <p:nvPr/>
        </p:nvSpPr>
        <p:spPr>
          <a:xfrm>
            <a:off x="3805467" y="988911"/>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E5FC8567-3E1A-DD77-1D2E-9E4CF80B97F9}"/>
              </a:ext>
            </a:extLst>
          </p:cNvPr>
          <p:cNvSpPr/>
          <p:nvPr/>
        </p:nvSpPr>
        <p:spPr>
          <a:xfrm>
            <a:off x="3645584" y="3634298"/>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2EF3C816-BFAD-E595-2430-AA7FC2CCE63F}"/>
              </a:ext>
            </a:extLst>
          </p:cNvPr>
          <p:cNvSpPr/>
          <p:nvPr/>
        </p:nvSpPr>
        <p:spPr>
          <a:xfrm>
            <a:off x="3344454" y="2091998"/>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
        <p:nvSpPr>
          <p:cNvPr id="13" name="Rectangle: Rounded Corners 12">
            <a:extLst>
              <a:ext uri="{FF2B5EF4-FFF2-40B4-BE49-F238E27FC236}">
                <a16:creationId xmlns:a16="http://schemas.microsoft.com/office/drawing/2014/main" id="{6F90624B-E9FE-28D4-A421-387773F3B53D}"/>
              </a:ext>
            </a:extLst>
          </p:cNvPr>
          <p:cNvSpPr/>
          <p:nvPr/>
        </p:nvSpPr>
        <p:spPr>
          <a:xfrm>
            <a:off x="5753100" y="5374095"/>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Primarily supervised; not tailored for unsupervised anomaly detection</a:t>
            </a:r>
            <a:endParaRPr lang="en-IN" dirty="0">
              <a:solidFill>
                <a:schemeClr val="accent6"/>
              </a:solidFill>
              <a:latin typeface="Michroma" panose="020B0604020202020204" charset="0"/>
            </a:endParaRPr>
          </a:p>
        </p:txBody>
      </p:sp>
      <p:sp>
        <p:nvSpPr>
          <p:cNvPr id="19" name="Rectangle: Rounded Corners 18">
            <a:extLst>
              <a:ext uri="{FF2B5EF4-FFF2-40B4-BE49-F238E27FC236}">
                <a16:creationId xmlns:a16="http://schemas.microsoft.com/office/drawing/2014/main" id="{075A0D6E-AD91-9406-9025-B56126C42ADF}"/>
              </a:ext>
            </a:extLst>
          </p:cNvPr>
          <p:cNvSpPr/>
          <p:nvPr/>
        </p:nvSpPr>
        <p:spPr>
          <a:xfrm>
            <a:off x="5614874" y="7441692"/>
            <a:ext cx="3667351" cy="135782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May not capture global context as well as some advanced models; hyperparameter tuning required</a:t>
            </a:r>
            <a:endParaRPr lang="en-IN" dirty="0">
              <a:solidFill>
                <a:schemeClr val="accent6"/>
              </a:solidFill>
              <a:latin typeface="Michroma" panose="020B0604020202020204" charset="0"/>
            </a:endParaRPr>
          </a:p>
        </p:txBody>
      </p:sp>
      <p:sp>
        <p:nvSpPr>
          <p:cNvPr id="20" name="Rectangle: Rounded Corners 19">
            <a:extLst>
              <a:ext uri="{FF2B5EF4-FFF2-40B4-BE49-F238E27FC236}">
                <a16:creationId xmlns:a16="http://schemas.microsoft.com/office/drawing/2014/main" id="{43C261F0-7DDC-FEBC-EAF2-748E3AF14CA0}"/>
              </a:ext>
            </a:extLst>
          </p:cNvPr>
          <p:cNvSpPr/>
          <p:nvPr/>
        </p:nvSpPr>
        <p:spPr>
          <a:xfrm>
            <a:off x="5753100" y="6339000"/>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Training can be unstable and computationally intensive</a:t>
            </a:r>
            <a:endParaRPr lang="en-IN" dirty="0">
              <a:solidFill>
                <a:schemeClr val="accent6"/>
              </a:solidFill>
              <a:latin typeface="Michroma" panose="020B0604020202020204" charset="0"/>
            </a:endParaRPr>
          </a:p>
        </p:txBody>
      </p:sp>
    </p:spTree>
    <p:extLst>
      <p:ext uri="{BB962C8B-B14F-4D97-AF65-F5344CB8AC3E}">
        <p14:creationId xmlns:p14="http://schemas.microsoft.com/office/powerpoint/2010/main" val="36929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26428FF7-E506-F0E7-0E00-A09B8A72B274}"/>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EBAC514F-0B22-F9A1-9343-7989249CA08F}"/>
              </a:ext>
            </a:extLst>
          </p:cNvPr>
          <p:cNvGrpSpPr/>
          <p:nvPr/>
        </p:nvGrpSpPr>
        <p:grpSpPr>
          <a:xfrm rot="920699">
            <a:off x="-1431987" y="-405527"/>
            <a:ext cx="3610757" cy="3814450"/>
            <a:chOff x="5155193" y="1772475"/>
            <a:chExt cx="3610757" cy="3814450"/>
          </a:xfrm>
        </p:grpSpPr>
        <p:pic>
          <p:nvPicPr>
            <p:cNvPr id="352" name="Google Shape;352;p28">
              <a:extLst>
                <a:ext uri="{FF2B5EF4-FFF2-40B4-BE49-F238E27FC236}">
                  <a16:creationId xmlns:a16="http://schemas.microsoft.com/office/drawing/2014/main" id="{4D8FCA8F-98B6-03AF-2A82-7F20FD1C3531}"/>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087460D3-92E6-55B3-22E7-3C019A970C24}"/>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7845344C-3402-658E-9E5F-F04D2EC6461D}"/>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07825DB4-FBAF-2263-7C98-902F90BA2135}"/>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179294DA-B0BC-AC00-07E5-BE15675395D0}"/>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AA3A57DC-E719-3D1D-5D98-A223D64DC0B7}"/>
              </a:ext>
            </a:extLst>
          </p:cNvPr>
          <p:cNvCxnSpPr/>
          <p:nvPr/>
        </p:nvCxnSpPr>
        <p:spPr>
          <a:xfrm>
            <a:off x="-58746" y="3290833"/>
            <a:ext cx="3403200" cy="0"/>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DB90C9B6-16DE-774C-5AD4-D3FC9E9C95A2}"/>
              </a:ext>
            </a:extLst>
          </p:cNvPr>
          <p:cNvGrpSpPr/>
          <p:nvPr/>
        </p:nvGrpSpPr>
        <p:grpSpPr>
          <a:xfrm rot="15210293">
            <a:off x="2908115" y="3615629"/>
            <a:ext cx="3610757" cy="3814450"/>
            <a:chOff x="5155193" y="1772475"/>
            <a:chExt cx="3610757" cy="3814450"/>
          </a:xfrm>
        </p:grpSpPr>
        <p:pic>
          <p:nvPicPr>
            <p:cNvPr id="6" name="Google Shape;352;p28">
              <a:extLst>
                <a:ext uri="{FF2B5EF4-FFF2-40B4-BE49-F238E27FC236}">
                  <a16:creationId xmlns:a16="http://schemas.microsoft.com/office/drawing/2014/main" id="{4C417A98-D58C-1089-07DE-B56F956822F3}"/>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66A2A14A-5E2F-E3E4-D934-14DE6EC2E48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CE42C558-DD7C-B4BE-9DCD-BA8495533AD0}"/>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2C9E1873-892B-1DB8-9A27-1F55B764DC9A}"/>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DC393057-FAE3-FD5D-82E6-AF31820BE820}"/>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C9F3CD10-E2A1-7715-F005-FADF333EFE83}"/>
              </a:ext>
            </a:extLst>
          </p:cNvPr>
          <p:cNvSpPr/>
          <p:nvPr/>
        </p:nvSpPr>
        <p:spPr>
          <a:xfrm>
            <a:off x="2178724" y="203406"/>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886FDA2C-37A0-1051-921F-7BBAF79D0955}"/>
              </a:ext>
            </a:extLst>
          </p:cNvPr>
          <p:cNvSpPr/>
          <p:nvPr/>
        </p:nvSpPr>
        <p:spPr>
          <a:xfrm>
            <a:off x="36497" y="3800473"/>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42FCCB2C-D9C8-6179-9DF4-A39DE7F5ADE6}"/>
              </a:ext>
            </a:extLst>
          </p:cNvPr>
          <p:cNvSpPr/>
          <p:nvPr/>
        </p:nvSpPr>
        <p:spPr>
          <a:xfrm>
            <a:off x="4262545" y="157888"/>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DFDA0F5E-C32A-0900-E905-33DCA563969B}"/>
              </a:ext>
            </a:extLst>
          </p:cNvPr>
          <p:cNvSpPr/>
          <p:nvPr/>
        </p:nvSpPr>
        <p:spPr>
          <a:xfrm>
            <a:off x="6803932" y="176933"/>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CD93934D-7D41-A878-9424-D42FC46353C2}"/>
              </a:ext>
            </a:extLst>
          </p:cNvPr>
          <p:cNvSpPr/>
          <p:nvPr/>
        </p:nvSpPr>
        <p:spPr>
          <a:xfrm>
            <a:off x="36497" y="2305431"/>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66553484-7703-8EE0-0DB7-5970343A866D}"/>
              </a:ext>
            </a:extLst>
          </p:cNvPr>
          <p:cNvSpPr/>
          <p:nvPr/>
        </p:nvSpPr>
        <p:spPr>
          <a:xfrm>
            <a:off x="36497" y="1094849"/>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3" name="Rectangle: Rounded Corners 2">
            <a:extLst>
              <a:ext uri="{FF2B5EF4-FFF2-40B4-BE49-F238E27FC236}">
                <a16:creationId xmlns:a16="http://schemas.microsoft.com/office/drawing/2014/main" id="{290830B2-F4E1-DE4B-D9C6-759894637B0E}"/>
              </a:ext>
            </a:extLst>
          </p:cNvPr>
          <p:cNvSpPr/>
          <p:nvPr/>
        </p:nvSpPr>
        <p:spPr>
          <a:xfrm>
            <a:off x="3720988" y="-3039393"/>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EA854F24-2679-7542-3156-E8BE52538054}"/>
              </a:ext>
            </a:extLst>
          </p:cNvPr>
          <p:cNvSpPr/>
          <p:nvPr/>
        </p:nvSpPr>
        <p:spPr>
          <a:xfrm>
            <a:off x="-997903" y="7369303"/>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43D26D6C-4422-A840-A82F-F070B64A572D}"/>
              </a:ext>
            </a:extLst>
          </p:cNvPr>
          <p:cNvSpPr/>
          <p:nvPr/>
        </p:nvSpPr>
        <p:spPr>
          <a:xfrm>
            <a:off x="3435732" y="-1795132"/>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
        <p:nvSpPr>
          <p:cNvPr id="13" name="Rectangle: Rounded Corners 12">
            <a:extLst>
              <a:ext uri="{FF2B5EF4-FFF2-40B4-BE49-F238E27FC236}">
                <a16:creationId xmlns:a16="http://schemas.microsoft.com/office/drawing/2014/main" id="{C6F84604-3FEC-34B5-039C-640324558DBC}"/>
              </a:ext>
            </a:extLst>
          </p:cNvPr>
          <p:cNvSpPr/>
          <p:nvPr/>
        </p:nvSpPr>
        <p:spPr>
          <a:xfrm>
            <a:off x="5486200" y="1013819"/>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Primarily supervised; not tailored for unsupervised anomaly detection</a:t>
            </a:r>
            <a:endParaRPr lang="en-IN" dirty="0">
              <a:solidFill>
                <a:schemeClr val="accent6"/>
              </a:solidFill>
              <a:latin typeface="Michroma" panose="020B0604020202020204" charset="0"/>
            </a:endParaRPr>
          </a:p>
        </p:txBody>
      </p:sp>
      <p:sp>
        <p:nvSpPr>
          <p:cNvPr id="19" name="Rectangle: Rounded Corners 18">
            <a:extLst>
              <a:ext uri="{FF2B5EF4-FFF2-40B4-BE49-F238E27FC236}">
                <a16:creationId xmlns:a16="http://schemas.microsoft.com/office/drawing/2014/main" id="{9B8CFCF1-3FB4-AEE1-CCB7-385926ACD008}"/>
              </a:ext>
            </a:extLst>
          </p:cNvPr>
          <p:cNvSpPr/>
          <p:nvPr/>
        </p:nvSpPr>
        <p:spPr>
          <a:xfrm>
            <a:off x="5143773" y="3354771"/>
            <a:ext cx="3667351" cy="135782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May not capture global context as well as some advanced models; hyperparameter tuning required</a:t>
            </a:r>
            <a:endParaRPr lang="en-IN" dirty="0">
              <a:solidFill>
                <a:schemeClr val="accent6"/>
              </a:solidFill>
              <a:latin typeface="Michroma" panose="020B0604020202020204" charset="0"/>
            </a:endParaRPr>
          </a:p>
        </p:txBody>
      </p:sp>
      <p:sp>
        <p:nvSpPr>
          <p:cNvPr id="20" name="Rectangle: Rounded Corners 19">
            <a:extLst>
              <a:ext uri="{FF2B5EF4-FFF2-40B4-BE49-F238E27FC236}">
                <a16:creationId xmlns:a16="http://schemas.microsoft.com/office/drawing/2014/main" id="{6E9C0C3D-FDED-278B-6431-D45FBF0C9685}"/>
              </a:ext>
            </a:extLst>
          </p:cNvPr>
          <p:cNvSpPr/>
          <p:nvPr/>
        </p:nvSpPr>
        <p:spPr>
          <a:xfrm>
            <a:off x="5365135" y="2197878"/>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Training can be unstable and computationally intensive</a:t>
            </a:r>
            <a:endParaRPr lang="en-IN" dirty="0">
              <a:solidFill>
                <a:schemeClr val="accent6"/>
              </a:solidFill>
              <a:latin typeface="Michroma" panose="020B0604020202020204" charset="0"/>
            </a:endParaRPr>
          </a:p>
        </p:txBody>
      </p:sp>
      <p:sp>
        <p:nvSpPr>
          <p:cNvPr id="5" name="Rectangle: Rounded Corners 4">
            <a:extLst>
              <a:ext uri="{FF2B5EF4-FFF2-40B4-BE49-F238E27FC236}">
                <a16:creationId xmlns:a16="http://schemas.microsoft.com/office/drawing/2014/main" id="{7315FA9F-69ED-DD24-2FB0-4B0AC6F5CA89}"/>
              </a:ext>
            </a:extLst>
          </p:cNvPr>
          <p:cNvSpPr/>
          <p:nvPr/>
        </p:nvSpPr>
        <p:spPr>
          <a:xfrm>
            <a:off x="-5081120" y="1712974"/>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Efficiency</a:t>
            </a:r>
            <a:endParaRPr lang="en-IN" dirty="0">
              <a:solidFill>
                <a:srgbClr val="92D050"/>
              </a:solidFill>
              <a:latin typeface="Michroma" panose="020B0604020202020204" charset="0"/>
            </a:endParaRPr>
          </a:p>
        </p:txBody>
      </p:sp>
      <p:sp>
        <p:nvSpPr>
          <p:cNvPr id="7" name="Rectangle: Rounded Corners 6">
            <a:extLst>
              <a:ext uri="{FF2B5EF4-FFF2-40B4-BE49-F238E27FC236}">
                <a16:creationId xmlns:a16="http://schemas.microsoft.com/office/drawing/2014/main" id="{C195DDFA-2DDE-EB68-B357-6AB40DCB59F8}"/>
              </a:ext>
            </a:extLst>
          </p:cNvPr>
          <p:cNvSpPr/>
          <p:nvPr/>
        </p:nvSpPr>
        <p:spPr>
          <a:xfrm>
            <a:off x="-5039395" y="633599"/>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Simplicity</a:t>
            </a:r>
          </a:p>
        </p:txBody>
      </p:sp>
      <p:sp>
        <p:nvSpPr>
          <p:cNvPr id="21" name="Rectangle: Rounded Corners 20">
            <a:extLst>
              <a:ext uri="{FF2B5EF4-FFF2-40B4-BE49-F238E27FC236}">
                <a16:creationId xmlns:a16="http://schemas.microsoft.com/office/drawing/2014/main" id="{59B58874-BCB5-7519-4E2D-5C15F446ABFF}"/>
              </a:ext>
            </a:extLst>
          </p:cNvPr>
          <p:cNvSpPr/>
          <p:nvPr/>
        </p:nvSpPr>
        <p:spPr>
          <a:xfrm>
            <a:off x="-5084360" y="2808907"/>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Unsupervised Learning</a:t>
            </a:r>
            <a:endParaRPr lang="en-IN" dirty="0">
              <a:solidFill>
                <a:srgbClr val="92D050"/>
              </a:solidFill>
              <a:latin typeface="Michroma" panose="020B0604020202020204" charset="0"/>
            </a:endParaRPr>
          </a:p>
        </p:txBody>
      </p:sp>
      <p:sp>
        <p:nvSpPr>
          <p:cNvPr id="25" name="Rectangle: Rounded Corners 24">
            <a:extLst>
              <a:ext uri="{FF2B5EF4-FFF2-40B4-BE49-F238E27FC236}">
                <a16:creationId xmlns:a16="http://schemas.microsoft.com/office/drawing/2014/main" id="{2D9DD2D8-EA6C-FE1D-948D-9005C86DA942}"/>
              </a:ext>
            </a:extLst>
          </p:cNvPr>
          <p:cNvSpPr/>
          <p:nvPr/>
        </p:nvSpPr>
        <p:spPr>
          <a:xfrm>
            <a:off x="-5084360" y="3936295"/>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Interpretability</a:t>
            </a:r>
          </a:p>
        </p:txBody>
      </p:sp>
      <p:sp>
        <p:nvSpPr>
          <p:cNvPr id="26" name="Rectangle: Rounded Corners 25">
            <a:extLst>
              <a:ext uri="{FF2B5EF4-FFF2-40B4-BE49-F238E27FC236}">
                <a16:creationId xmlns:a16="http://schemas.microsoft.com/office/drawing/2014/main" id="{94B8CE5D-379D-86E8-CD9F-C28D0F10AA9C}"/>
              </a:ext>
            </a:extLst>
          </p:cNvPr>
          <p:cNvSpPr/>
          <p:nvPr/>
        </p:nvSpPr>
        <p:spPr>
          <a:xfrm>
            <a:off x="10327604" y="709025"/>
            <a:ext cx="3046808"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Limited Global Feature Capture</a:t>
            </a:r>
            <a:endParaRPr lang="en-IN" dirty="0">
              <a:solidFill>
                <a:srgbClr val="FF0000"/>
              </a:solidFill>
              <a:latin typeface="Michroma" panose="020B0604020202020204" charset="0"/>
            </a:endParaRPr>
          </a:p>
        </p:txBody>
      </p:sp>
      <p:sp>
        <p:nvSpPr>
          <p:cNvPr id="28" name="Rectangle: Rounded Corners 27">
            <a:extLst>
              <a:ext uri="{FF2B5EF4-FFF2-40B4-BE49-F238E27FC236}">
                <a16:creationId xmlns:a16="http://schemas.microsoft.com/office/drawing/2014/main" id="{3DCD11F7-16A4-CC2B-A590-5A0FE5969D5C}"/>
              </a:ext>
            </a:extLst>
          </p:cNvPr>
          <p:cNvSpPr/>
          <p:nvPr/>
        </p:nvSpPr>
        <p:spPr>
          <a:xfrm>
            <a:off x="10327604" y="3339223"/>
            <a:ext cx="3115914"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Reconstruction Quality</a:t>
            </a:r>
            <a:endParaRPr lang="en-IN" dirty="0">
              <a:solidFill>
                <a:srgbClr val="FF0000"/>
              </a:solidFill>
              <a:latin typeface="Michroma" panose="020B0604020202020204" charset="0"/>
            </a:endParaRPr>
          </a:p>
        </p:txBody>
      </p:sp>
      <p:sp>
        <p:nvSpPr>
          <p:cNvPr id="30" name="Rectangle: Rounded Corners 29">
            <a:extLst>
              <a:ext uri="{FF2B5EF4-FFF2-40B4-BE49-F238E27FC236}">
                <a16:creationId xmlns:a16="http://schemas.microsoft.com/office/drawing/2014/main" id="{4DC2D174-FBB3-AAF1-9157-3A2548552476}"/>
              </a:ext>
            </a:extLst>
          </p:cNvPr>
          <p:cNvSpPr/>
          <p:nvPr/>
        </p:nvSpPr>
        <p:spPr>
          <a:xfrm>
            <a:off x="10327604" y="2018724"/>
            <a:ext cx="3046807"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Hyperparameter Sensitivity</a:t>
            </a:r>
            <a:endParaRPr lang="en-IN" dirty="0">
              <a:solidFill>
                <a:srgbClr val="FF0000"/>
              </a:solidFill>
              <a:latin typeface="Michroma" panose="020B0604020202020204" charset="0"/>
            </a:endParaRPr>
          </a:p>
        </p:txBody>
      </p:sp>
    </p:spTree>
    <p:extLst>
      <p:ext uri="{BB962C8B-B14F-4D97-AF65-F5344CB8AC3E}">
        <p14:creationId xmlns:p14="http://schemas.microsoft.com/office/powerpoint/2010/main" val="506713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3438EE40-817B-471F-6313-7B78D0DEDB0A}"/>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0F0CE3C5-43F2-558E-5D27-55C050E30DE6}"/>
              </a:ext>
            </a:extLst>
          </p:cNvPr>
          <p:cNvGrpSpPr/>
          <p:nvPr/>
        </p:nvGrpSpPr>
        <p:grpSpPr>
          <a:xfrm rot="920699">
            <a:off x="-2944225" y="-2613685"/>
            <a:ext cx="3610757" cy="3814450"/>
            <a:chOff x="5155193" y="1772475"/>
            <a:chExt cx="3610757" cy="3814450"/>
          </a:xfrm>
        </p:grpSpPr>
        <p:pic>
          <p:nvPicPr>
            <p:cNvPr id="352" name="Google Shape;352;p28">
              <a:extLst>
                <a:ext uri="{FF2B5EF4-FFF2-40B4-BE49-F238E27FC236}">
                  <a16:creationId xmlns:a16="http://schemas.microsoft.com/office/drawing/2014/main" id="{538DCFFC-5AF8-CB4A-4717-A39606F97B55}"/>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D113EB32-68A5-03D0-9123-81F0EAB484CF}"/>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4D095E40-4948-1862-ACDE-F97B0ADFEF93}"/>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9274A6FF-CC7C-23F7-8625-48A268B261B9}"/>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DE904921-F07F-D09E-536B-C57129F61A74}"/>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06194527-0902-B394-0EFD-8488CD6ECC5E}"/>
              </a:ext>
            </a:extLst>
          </p:cNvPr>
          <p:cNvCxnSpPr>
            <a:cxnSpLocks/>
          </p:cNvCxnSpPr>
          <p:nvPr/>
        </p:nvCxnSpPr>
        <p:spPr>
          <a:xfrm>
            <a:off x="4572000" y="6124610"/>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703187A1-1B4A-E790-C316-4B94F45A10EE}"/>
              </a:ext>
            </a:extLst>
          </p:cNvPr>
          <p:cNvGrpSpPr/>
          <p:nvPr/>
        </p:nvGrpSpPr>
        <p:grpSpPr>
          <a:xfrm rot="15210293">
            <a:off x="5415320" y="6511851"/>
            <a:ext cx="3610757" cy="3814450"/>
            <a:chOff x="5155193" y="1772475"/>
            <a:chExt cx="3610757" cy="3814450"/>
          </a:xfrm>
        </p:grpSpPr>
        <p:pic>
          <p:nvPicPr>
            <p:cNvPr id="6" name="Google Shape;352;p28">
              <a:extLst>
                <a:ext uri="{FF2B5EF4-FFF2-40B4-BE49-F238E27FC236}">
                  <a16:creationId xmlns:a16="http://schemas.microsoft.com/office/drawing/2014/main" id="{FCA8F686-05E1-1334-9A17-F8B7F10E98E3}"/>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7D40D9F5-6C1A-E60D-23E6-7F0F69B33E54}"/>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813D37B5-8C78-E779-8A7E-A4A22B948947}"/>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3D01BD17-0A77-5F8A-6389-B5954D39892C}"/>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1B6ED384-D8E4-CC94-0DE2-9EC1229EE33C}"/>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E6149D81-3ACA-5606-6FA8-E878B27044C9}"/>
              </a:ext>
            </a:extLst>
          </p:cNvPr>
          <p:cNvSpPr/>
          <p:nvPr/>
        </p:nvSpPr>
        <p:spPr>
          <a:xfrm>
            <a:off x="1095713" y="-1224997"/>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F46E4406-B000-08FC-3809-50042D8E5E1D}"/>
              </a:ext>
            </a:extLst>
          </p:cNvPr>
          <p:cNvSpPr/>
          <p:nvPr/>
        </p:nvSpPr>
        <p:spPr>
          <a:xfrm>
            <a:off x="-4142975" y="6568551"/>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8A00E081-D011-FE7F-8EF4-43160EC8322E}"/>
              </a:ext>
            </a:extLst>
          </p:cNvPr>
          <p:cNvSpPr/>
          <p:nvPr/>
        </p:nvSpPr>
        <p:spPr>
          <a:xfrm>
            <a:off x="4269566" y="-987936"/>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99027536-8AE3-FD0E-57D8-CFE12C3C7DC0}"/>
              </a:ext>
            </a:extLst>
          </p:cNvPr>
          <p:cNvSpPr/>
          <p:nvPr/>
        </p:nvSpPr>
        <p:spPr>
          <a:xfrm>
            <a:off x="6967847" y="-979652"/>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BEC48F46-61FF-ABF2-7D1F-54E902C209FC}"/>
              </a:ext>
            </a:extLst>
          </p:cNvPr>
          <p:cNvSpPr/>
          <p:nvPr/>
        </p:nvSpPr>
        <p:spPr>
          <a:xfrm>
            <a:off x="-2688720" y="2364719"/>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3BAECE61-C90F-9656-F774-9F77C439AF28}"/>
              </a:ext>
            </a:extLst>
          </p:cNvPr>
          <p:cNvSpPr/>
          <p:nvPr/>
        </p:nvSpPr>
        <p:spPr>
          <a:xfrm>
            <a:off x="-3975334" y="-107615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3" name="Rectangle: Rounded Corners 2">
            <a:extLst>
              <a:ext uri="{FF2B5EF4-FFF2-40B4-BE49-F238E27FC236}">
                <a16:creationId xmlns:a16="http://schemas.microsoft.com/office/drawing/2014/main" id="{CC984479-CF20-B160-B9CB-E4E1F5C4388C}"/>
              </a:ext>
            </a:extLst>
          </p:cNvPr>
          <p:cNvSpPr/>
          <p:nvPr/>
        </p:nvSpPr>
        <p:spPr>
          <a:xfrm>
            <a:off x="3720988" y="-3039393"/>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23A6728E-8B97-7358-7707-9E17CF999666}"/>
              </a:ext>
            </a:extLst>
          </p:cNvPr>
          <p:cNvSpPr/>
          <p:nvPr/>
        </p:nvSpPr>
        <p:spPr>
          <a:xfrm>
            <a:off x="-997903" y="7369303"/>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A2877952-A947-F847-E841-FBEA2CC670A0}"/>
              </a:ext>
            </a:extLst>
          </p:cNvPr>
          <p:cNvSpPr/>
          <p:nvPr/>
        </p:nvSpPr>
        <p:spPr>
          <a:xfrm>
            <a:off x="3435732" y="-1795132"/>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
        <p:nvSpPr>
          <p:cNvPr id="13" name="Rectangle: Rounded Corners 12">
            <a:extLst>
              <a:ext uri="{FF2B5EF4-FFF2-40B4-BE49-F238E27FC236}">
                <a16:creationId xmlns:a16="http://schemas.microsoft.com/office/drawing/2014/main" id="{6D4440EC-7827-782E-0D2A-410AA34146C1}"/>
              </a:ext>
            </a:extLst>
          </p:cNvPr>
          <p:cNvSpPr/>
          <p:nvPr/>
        </p:nvSpPr>
        <p:spPr>
          <a:xfrm>
            <a:off x="12229900" y="614678"/>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Primarily supervised; not tailored for unsupervised anomaly detection</a:t>
            </a:r>
            <a:endParaRPr lang="en-IN" dirty="0">
              <a:solidFill>
                <a:schemeClr val="accent6"/>
              </a:solidFill>
              <a:latin typeface="Michroma" panose="020B0604020202020204" charset="0"/>
            </a:endParaRPr>
          </a:p>
        </p:txBody>
      </p:sp>
      <p:sp>
        <p:nvSpPr>
          <p:cNvPr id="19" name="Rectangle: Rounded Corners 18">
            <a:extLst>
              <a:ext uri="{FF2B5EF4-FFF2-40B4-BE49-F238E27FC236}">
                <a16:creationId xmlns:a16="http://schemas.microsoft.com/office/drawing/2014/main" id="{6AC27B5D-5171-7E6B-4661-890D3F09E55F}"/>
              </a:ext>
            </a:extLst>
          </p:cNvPr>
          <p:cNvSpPr/>
          <p:nvPr/>
        </p:nvSpPr>
        <p:spPr>
          <a:xfrm>
            <a:off x="11851007" y="6146475"/>
            <a:ext cx="3667351" cy="135782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May not capture global context as well as some advanced models; hyperparameter tuning required</a:t>
            </a:r>
            <a:endParaRPr lang="en-IN" dirty="0">
              <a:solidFill>
                <a:schemeClr val="accent6"/>
              </a:solidFill>
              <a:latin typeface="Michroma" panose="020B0604020202020204" charset="0"/>
            </a:endParaRPr>
          </a:p>
        </p:txBody>
      </p:sp>
      <p:sp>
        <p:nvSpPr>
          <p:cNvPr id="20" name="Rectangle: Rounded Corners 19">
            <a:extLst>
              <a:ext uri="{FF2B5EF4-FFF2-40B4-BE49-F238E27FC236}">
                <a16:creationId xmlns:a16="http://schemas.microsoft.com/office/drawing/2014/main" id="{0FCA0E27-EB3D-8CCA-68F8-59B7D745C1F9}"/>
              </a:ext>
            </a:extLst>
          </p:cNvPr>
          <p:cNvSpPr/>
          <p:nvPr/>
        </p:nvSpPr>
        <p:spPr>
          <a:xfrm>
            <a:off x="12322071" y="1853731"/>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Training can be unstable and computationally intensive</a:t>
            </a:r>
            <a:endParaRPr lang="en-IN" dirty="0">
              <a:solidFill>
                <a:schemeClr val="accent6"/>
              </a:solidFill>
              <a:latin typeface="Michroma" panose="020B0604020202020204" charset="0"/>
            </a:endParaRPr>
          </a:p>
        </p:txBody>
      </p:sp>
      <p:sp>
        <p:nvSpPr>
          <p:cNvPr id="5" name="Rectangle: Rounded Corners 4">
            <a:extLst>
              <a:ext uri="{FF2B5EF4-FFF2-40B4-BE49-F238E27FC236}">
                <a16:creationId xmlns:a16="http://schemas.microsoft.com/office/drawing/2014/main" id="{566D965E-154C-531E-2C27-90297F9FF219}"/>
              </a:ext>
            </a:extLst>
          </p:cNvPr>
          <p:cNvSpPr/>
          <p:nvPr/>
        </p:nvSpPr>
        <p:spPr>
          <a:xfrm>
            <a:off x="-5081120" y="1712974"/>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Efficiency</a:t>
            </a:r>
            <a:endParaRPr lang="en-IN" dirty="0">
              <a:solidFill>
                <a:srgbClr val="92D050"/>
              </a:solidFill>
              <a:latin typeface="Michroma" panose="020B0604020202020204" charset="0"/>
            </a:endParaRPr>
          </a:p>
        </p:txBody>
      </p:sp>
      <p:sp>
        <p:nvSpPr>
          <p:cNvPr id="7" name="Rectangle: Rounded Corners 6">
            <a:extLst>
              <a:ext uri="{FF2B5EF4-FFF2-40B4-BE49-F238E27FC236}">
                <a16:creationId xmlns:a16="http://schemas.microsoft.com/office/drawing/2014/main" id="{D6523810-0DC2-59EF-6C30-5F28D6D4E0AE}"/>
              </a:ext>
            </a:extLst>
          </p:cNvPr>
          <p:cNvSpPr/>
          <p:nvPr/>
        </p:nvSpPr>
        <p:spPr>
          <a:xfrm>
            <a:off x="-5039395" y="633599"/>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Simplicity</a:t>
            </a:r>
          </a:p>
        </p:txBody>
      </p:sp>
      <p:sp>
        <p:nvSpPr>
          <p:cNvPr id="21" name="Rectangle: Rounded Corners 20">
            <a:extLst>
              <a:ext uri="{FF2B5EF4-FFF2-40B4-BE49-F238E27FC236}">
                <a16:creationId xmlns:a16="http://schemas.microsoft.com/office/drawing/2014/main" id="{2272E65F-F446-486E-7681-C85154461212}"/>
              </a:ext>
            </a:extLst>
          </p:cNvPr>
          <p:cNvSpPr/>
          <p:nvPr/>
        </p:nvSpPr>
        <p:spPr>
          <a:xfrm>
            <a:off x="-5084360" y="2808907"/>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Unsupervised Learning</a:t>
            </a:r>
            <a:endParaRPr lang="en-IN" dirty="0">
              <a:solidFill>
                <a:srgbClr val="92D050"/>
              </a:solidFill>
              <a:latin typeface="Michroma" panose="020B0604020202020204" charset="0"/>
            </a:endParaRPr>
          </a:p>
        </p:txBody>
      </p:sp>
      <p:sp>
        <p:nvSpPr>
          <p:cNvPr id="25" name="Rectangle: Rounded Corners 24">
            <a:extLst>
              <a:ext uri="{FF2B5EF4-FFF2-40B4-BE49-F238E27FC236}">
                <a16:creationId xmlns:a16="http://schemas.microsoft.com/office/drawing/2014/main" id="{794CB0E7-ADE0-BF45-2B99-F3DC083CC2D3}"/>
              </a:ext>
            </a:extLst>
          </p:cNvPr>
          <p:cNvSpPr/>
          <p:nvPr/>
        </p:nvSpPr>
        <p:spPr>
          <a:xfrm>
            <a:off x="-5084360" y="3936295"/>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Interpretability</a:t>
            </a:r>
          </a:p>
        </p:txBody>
      </p:sp>
      <p:sp>
        <p:nvSpPr>
          <p:cNvPr id="26" name="Rectangle: Rounded Corners 25">
            <a:extLst>
              <a:ext uri="{FF2B5EF4-FFF2-40B4-BE49-F238E27FC236}">
                <a16:creationId xmlns:a16="http://schemas.microsoft.com/office/drawing/2014/main" id="{C25AC4FC-D4ED-A9AB-D847-A17CA52F4F2D}"/>
              </a:ext>
            </a:extLst>
          </p:cNvPr>
          <p:cNvSpPr/>
          <p:nvPr/>
        </p:nvSpPr>
        <p:spPr>
          <a:xfrm>
            <a:off x="10327604" y="709025"/>
            <a:ext cx="3046808"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Limited Global Feature Capture</a:t>
            </a:r>
            <a:endParaRPr lang="en-IN" dirty="0">
              <a:solidFill>
                <a:srgbClr val="FF0000"/>
              </a:solidFill>
              <a:latin typeface="Michroma" panose="020B0604020202020204" charset="0"/>
            </a:endParaRPr>
          </a:p>
        </p:txBody>
      </p:sp>
      <p:sp>
        <p:nvSpPr>
          <p:cNvPr id="28" name="Rectangle: Rounded Corners 27">
            <a:extLst>
              <a:ext uri="{FF2B5EF4-FFF2-40B4-BE49-F238E27FC236}">
                <a16:creationId xmlns:a16="http://schemas.microsoft.com/office/drawing/2014/main" id="{3AE1097B-16BA-8EDD-8625-9B668F5395D4}"/>
              </a:ext>
            </a:extLst>
          </p:cNvPr>
          <p:cNvSpPr/>
          <p:nvPr/>
        </p:nvSpPr>
        <p:spPr>
          <a:xfrm>
            <a:off x="10327604" y="3339223"/>
            <a:ext cx="3115914"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Reconstruction Quality</a:t>
            </a:r>
            <a:endParaRPr lang="en-IN" dirty="0">
              <a:solidFill>
                <a:srgbClr val="FF0000"/>
              </a:solidFill>
              <a:latin typeface="Michroma" panose="020B0604020202020204" charset="0"/>
            </a:endParaRPr>
          </a:p>
        </p:txBody>
      </p:sp>
      <p:sp>
        <p:nvSpPr>
          <p:cNvPr id="30" name="Rectangle: Rounded Corners 29">
            <a:extLst>
              <a:ext uri="{FF2B5EF4-FFF2-40B4-BE49-F238E27FC236}">
                <a16:creationId xmlns:a16="http://schemas.microsoft.com/office/drawing/2014/main" id="{4CC5892C-500D-E815-44A8-326AD609DCD5}"/>
              </a:ext>
            </a:extLst>
          </p:cNvPr>
          <p:cNvSpPr/>
          <p:nvPr/>
        </p:nvSpPr>
        <p:spPr>
          <a:xfrm>
            <a:off x="10327604" y="2018724"/>
            <a:ext cx="3046807"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Hyperparameter Sensitivity</a:t>
            </a:r>
            <a:endParaRPr lang="en-IN" dirty="0">
              <a:solidFill>
                <a:srgbClr val="FF0000"/>
              </a:solidFill>
              <a:latin typeface="Michroma" panose="020B0604020202020204" charset="0"/>
            </a:endParaRPr>
          </a:p>
        </p:txBody>
      </p:sp>
    </p:spTree>
    <p:extLst>
      <p:ext uri="{BB962C8B-B14F-4D97-AF65-F5344CB8AC3E}">
        <p14:creationId xmlns:p14="http://schemas.microsoft.com/office/powerpoint/2010/main" val="216324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0E80E5F1-17E0-CA16-9F32-3DC1B119A6E2}"/>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CCA34877-1425-D1AF-0A11-09532709C644}"/>
              </a:ext>
            </a:extLst>
          </p:cNvPr>
          <p:cNvGrpSpPr/>
          <p:nvPr/>
        </p:nvGrpSpPr>
        <p:grpSpPr>
          <a:xfrm rot="920699">
            <a:off x="-2944225" y="-2613685"/>
            <a:ext cx="3610757" cy="3814450"/>
            <a:chOff x="5155193" y="1772475"/>
            <a:chExt cx="3610757" cy="3814450"/>
          </a:xfrm>
        </p:grpSpPr>
        <p:pic>
          <p:nvPicPr>
            <p:cNvPr id="352" name="Google Shape;352;p28">
              <a:extLst>
                <a:ext uri="{FF2B5EF4-FFF2-40B4-BE49-F238E27FC236}">
                  <a16:creationId xmlns:a16="http://schemas.microsoft.com/office/drawing/2014/main" id="{756AFA9F-8C3C-2F75-E2A2-06C251E6159F}"/>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48BE73A0-AD57-645A-50DA-9039E04D1D01}"/>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E4EBBA5D-E18B-4AFA-A60D-5BEFEF7F6283}"/>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44D60F32-5523-B52F-44E8-47549E4E89D7}"/>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53E35F3D-C02B-75A6-E8DF-9CA06241F961}"/>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45F9CDD0-25EF-1244-5206-66B17C492140}"/>
              </a:ext>
            </a:extLst>
          </p:cNvPr>
          <p:cNvCxnSpPr>
            <a:cxnSpLocks/>
          </p:cNvCxnSpPr>
          <p:nvPr/>
        </p:nvCxnSpPr>
        <p:spPr>
          <a:xfrm>
            <a:off x="4572000" y="808161"/>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A68966BE-3BE0-F74E-7A4A-B4205D420099}"/>
              </a:ext>
            </a:extLst>
          </p:cNvPr>
          <p:cNvGrpSpPr/>
          <p:nvPr/>
        </p:nvGrpSpPr>
        <p:grpSpPr>
          <a:xfrm rot="15210293">
            <a:off x="5415320" y="6511851"/>
            <a:ext cx="3610757" cy="3814450"/>
            <a:chOff x="5155193" y="1772475"/>
            <a:chExt cx="3610757" cy="3814450"/>
          </a:xfrm>
        </p:grpSpPr>
        <p:pic>
          <p:nvPicPr>
            <p:cNvPr id="6" name="Google Shape;352;p28">
              <a:extLst>
                <a:ext uri="{FF2B5EF4-FFF2-40B4-BE49-F238E27FC236}">
                  <a16:creationId xmlns:a16="http://schemas.microsoft.com/office/drawing/2014/main" id="{48820B20-5547-B218-0507-C9DD7549559E}"/>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DD1D4A7B-2174-FC39-3C92-DD6E13AC5B24}"/>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72060007-D507-8A1D-49D1-790315133AAA}"/>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2BF6CE86-F427-7279-4D72-173BF57FBE86}"/>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91536064-77F1-4A3F-7334-932447BC0F6E}"/>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6788618C-D3D9-1C74-E49D-AF91E7DA4683}"/>
              </a:ext>
            </a:extLst>
          </p:cNvPr>
          <p:cNvSpPr/>
          <p:nvPr/>
        </p:nvSpPr>
        <p:spPr>
          <a:xfrm>
            <a:off x="1095713" y="-1224997"/>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67718276-6F64-1A59-A633-B811332B73C8}"/>
              </a:ext>
            </a:extLst>
          </p:cNvPr>
          <p:cNvSpPr/>
          <p:nvPr/>
        </p:nvSpPr>
        <p:spPr>
          <a:xfrm>
            <a:off x="-4142975" y="6568551"/>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B717800E-6AD5-61FF-8038-E6370ED21F7C}"/>
              </a:ext>
            </a:extLst>
          </p:cNvPr>
          <p:cNvSpPr/>
          <p:nvPr/>
        </p:nvSpPr>
        <p:spPr>
          <a:xfrm>
            <a:off x="4269566" y="-987936"/>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8DE31CDC-A169-6A1B-EB54-7E6A5BE4E24E}"/>
              </a:ext>
            </a:extLst>
          </p:cNvPr>
          <p:cNvSpPr/>
          <p:nvPr/>
        </p:nvSpPr>
        <p:spPr>
          <a:xfrm>
            <a:off x="6967847" y="-979652"/>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2018133D-D924-44A7-7737-756811B10F46}"/>
              </a:ext>
            </a:extLst>
          </p:cNvPr>
          <p:cNvSpPr/>
          <p:nvPr/>
        </p:nvSpPr>
        <p:spPr>
          <a:xfrm>
            <a:off x="-2688720" y="2364719"/>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E56253A3-B1A9-47FA-EB7E-9AB3976FE2F2}"/>
              </a:ext>
            </a:extLst>
          </p:cNvPr>
          <p:cNvSpPr/>
          <p:nvPr/>
        </p:nvSpPr>
        <p:spPr>
          <a:xfrm>
            <a:off x="-3975334" y="-107615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3" name="Rectangle: Rounded Corners 2">
            <a:extLst>
              <a:ext uri="{FF2B5EF4-FFF2-40B4-BE49-F238E27FC236}">
                <a16:creationId xmlns:a16="http://schemas.microsoft.com/office/drawing/2014/main" id="{8584DA60-79EA-78AA-808B-8A3B2CB9DD8E}"/>
              </a:ext>
            </a:extLst>
          </p:cNvPr>
          <p:cNvSpPr/>
          <p:nvPr/>
        </p:nvSpPr>
        <p:spPr>
          <a:xfrm>
            <a:off x="3720988" y="-3039393"/>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2B1CD33F-778F-F124-CFF7-3DB09454FD69}"/>
              </a:ext>
            </a:extLst>
          </p:cNvPr>
          <p:cNvSpPr/>
          <p:nvPr/>
        </p:nvSpPr>
        <p:spPr>
          <a:xfrm>
            <a:off x="-997903" y="7369303"/>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F2C0F7B0-D044-582B-AB99-F3DD39EF4FDD}"/>
              </a:ext>
            </a:extLst>
          </p:cNvPr>
          <p:cNvSpPr/>
          <p:nvPr/>
        </p:nvSpPr>
        <p:spPr>
          <a:xfrm>
            <a:off x="3435732" y="-1795132"/>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
        <p:nvSpPr>
          <p:cNvPr id="13" name="Rectangle: Rounded Corners 12">
            <a:extLst>
              <a:ext uri="{FF2B5EF4-FFF2-40B4-BE49-F238E27FC236}">
                <a16:creationId xmlns:a16="http://schemas.microsoft.com/office/drawing/2014/main" id="{FFA2977D-8170-3AF0-4230-22B88249059D}"/>
              </a:ext>
            </a:extLst>
          </p:cNvPr>
          <p:cNvSpPr/>
          <p:nvPr/>
        </p:nvSpPr>
        <p:spPr>
          <a:xfrm>
            <a:off x="12229900" y="614678"/>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Primarily supervised; not tailored for unsupervised anomaly detection</a:t>
            </a:r>
            <a:endParaRPr lang="en-IN" dirty="0">
              <a:solidFill>
                <a:schemeClr val="accent6"/>
              </a:solidFill>
              <a:latin typeface="Michroma" panose="020B0604020202020204" charset="0"/>
            </a:endParaRPr>
          </a:p>
        </p:txBody>
      </p:sp>
      <p:sp>
        <p:nvSpPr>
          <p:cNvPr id="19" name="Rectangle: Rounded Corners 18">
            <a:extLst>
              <a:ext uri="{FF2B5EF4-FFF2-40B4-BE49-F238E27FC236}">
                <a16:creationId xmlns:a16="http://schemas.microsoft.com/office/drawing/2014/main" id="{0F112237-7A7C-2A0E-F137-BB4D7DB32C1C}"/>
              </a:ext>
            </a:extLst>
          </p:cNvPr>
          <p:cNvSpPr/>
          <p:nvPr/>
        </p:nvSpPr>
        <p:spPr>
          <a:xfrm>
            <a:off x="11851007" y="6146475"/>
            <a:ext cx="3667351" cy="135782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May not capture global context as well as some advanced models; hyperparameter tuning required</a:t>
            </a:r>
            <a:endParaRPr lang="en-IN" dirty="0">
              <a:solidFill>
                <a:schemeClr val="accent6"/>
              </a:solidFill>
              <a:latin typeface="Michroma" panose="020B0604020202020204" charset="0"/>
            </a:endParaRPr>
          </a:p>
        </p:txBody>
      </p:sp>
      <p:sp>
        <p:nvSpPr>
          <p:cNvPr id="20" name="Rectangle: Rounded Corners 19">
            <a:extLst>
              <a:ext uri="{FF2B5EF4-FFF2-40B4-BE49-F238E27FC236}">
                <a16:creationId xmlns:a16="http://schemas.microsoft.com/office/drawing/2014/main" id="{7BCB4A19-E24B-2544-593D-8D5A66E2D2FA}"/>
              </a:ext>
            </a:extLst>
          </p:cNvPr>
          <p:cNvSpPr/>
          <p:nvPr/>
        </p:nvSpPr>
        <p:spPr>
          <a:xfrm>
            <a:off x="12322071" y="1853731"/>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Training can be unstable and computationally intensive</a:t>
            </a:r>
            <a:endParaRPr lang="en-IN" dirty="0">
              <a:solidFill>
                <a:schemeClr val="accent6"/>
              </a:solidFill>
              <a:latin typeface="Michroma" panose="020B0604020202020204" charset="0"/>
            </a:endParaRPr>
          </a:p>
        </p:txBody>
      </p:sp>
      <p:sp>
        <p:nvSpPr>
          <p:cNvPr id="5" name="Rectangle: Rounded Corners 4">
            <a:extLst>
              <a:ext uri="{FF2B5EF4-FFF2-40B4-BE49-F238E27FC236}">
                <a16:creationId xmlns:a16="http://schemas.microsoft.com/office/drawing/2014/main" id="{CA5F0855-696F-4BED-2ABA-033326C0F092}"/>
              </a:ext>
            </a:extLst>
          </p:cNvPr>
          <p:cNvSpPr/>
          <p:nvPr/>
        </p:nvSpPr>
        <p:spPr>
          <a:xfrm>
            <a:off x="583901" y="1557474"/>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Efficiency</a:t>
            </a:r>
            <a:endParaRPr lang="en-IN" dirty="0">
              <a:solidFill>
                <a:srgbClr val="92D050"/>
              </a:solidFill>
              <a:latin typeface="Michroma" panose="020B0604020202020204" charset="0"/>
            </a:endParaRPr>
          </a:p>
        </p:txBody>
      </p:sp>
      <p:sp>
        <p:nvSpPr>
          <p:cNvPr id="7" name="Rectangle: Rounded Corners 6">
            <a:extLst>
              <a:ext uri="{FF2B5EF4-FFF2-40B4-BE49-F238E27FC236}">
                <a16:creationId xmlns:a16="http://schemas.microsoft.com/office/drawing/2014/main" id="{05625FDC-0D9D-EDD4-6BE8-1D26DFAD580C}"/>
              </a:ext>
            </a:extLst>
          </p:cNvPr>
          <p:cNvSpPr/>
          <p:nvPr/>
        </p:nvSpPr>
        <p:spPr>
          <a:xfrm>
            <a:off x="583901" y="482166"/>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Simplicity</a:t>
            </a:r>
          </a:p>
        </p:txBody>
      </p:sp>
      <p:sp>
        <p:nvSpPr>
          <p:cNvPr id="21" name="Rectangle: Rounded Corners 20">
            <a:extLst>
              <a:ext uri="{FF2B5EF4-FFF2-40B4-BE49-F238E27FC236}">
                <a16:creationId xmlns:a16="http://schemas.microsoft.com/office/drawing/2014/main" id="{C0D3E443-0FAE-F002-BF6D-759A3EDB466D}"/>
              </a:ext>
            </a:extLst>
          </p:cNvPr>
          <p:cNvSpPr/>
          <p:nvPr/>
        </p:nvSpPr>
        <p:spPr>
          <a:xfrm>
            <a:off x="583901" y="2714192"/>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Unsupervised Learning</a:t>
            </a:r>
            <a:endParaRPr lang="en-IN" dirty="0">
              <a:solidFill>
                <a:srgbClr val="92D050"/>
              </a:solidFill>
              <a:latin typeface="Michroma" panose="020B0604020202020204" charset="0"/>
            </a:endParaRPr>
          </a:p>
        </p:txBody>
      </p:sp>
      <p:sp>
        <p:nvSpPr>
          <p:cNvPr id="25" name="Rectangle: Rounded Corners 24">
            <a:extLst>
              <a:ext uri="{FF2B5EF4-FFF2-40B4-BE49-F238E27FC236}">
                <a16:creationId xmlns:a16="http://schemas.microsoft.com/office/drawing/2014/main" id="{F30951B2-E86A-2FFF-2299-0DEF93F0EF6B}"/>
              </a:ext>
            </a:extLst>
          </p:cNvPr>
          <p:cNvSpPr/>
          <p:nvPr/>
        </p:nvSpPr>
        <p:spPr>
          <a:xfrm>
            <a:off x="583901" y="3925735"/>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Interpretability</a:t>
            </a:r>
          </a:p>
        </p:txBody>
      </p:sp>
      <p:sp>
        <p:nvSpPr>
          <p:cNvPr id="26" name="Rectangle: Rounded Corners 25">
            <a:extLst>
              <a:ext uri="{FF2B5EF4-FFF2-40B4-BE49-F238E27FC236}">
                <a16:creationId xmlns:a16="http://schemas.microsoft.com/office/drawing/2014/main" id="{1C2983EA-5BAB-AC8A-EB5E-9DE551534E2B}"/>
              </a:ext>
            </a:extLst>
          </p:cNvPr>
          <p:cNvSpPr/>
          <p:nvPr/>
        </p:nvSpPr>
        <p:spPr>
          <a:xfrm>
            <a:off x="5601665" y="614678"/>
            <a:ext cx="3046808"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Limited Global Feature Capture</a:t>
            </a:r>
            <a:endParaRPr lang="en-IN" dirty="0">
              <a:solidFill>
                <a:srgbClr val="FF0000"/>
              </a:solidFill>
              <a:latin typeface="Michroma" panose="020B0604020202020204" charset="0"/>
            </a:endParaRPr>
          </a:p>
        </p:txBody>
      </p:sp>
      <p:sp>
        <p:nvSpPr>
          <p:cNvPr id="28" name="Rectangle: Rounded Corners 27">
            <a:extLst>
              <a:ext uri="{FF2B5EF4-FFF2-40B4-BE49-F238E27FC236}">
                <a16:creationId xmlns:a16="http://schemas.microsoft.com/office/drawing/2014/main" id="{9D7A453E-9AE9-4DEB-3C45-0D7CE127375C}"/>
              </a:ext>
            </a:extLst>
          </p:cNvPr>
          <p:cNvSpPr/>
          <p:nvPr/>
        </p:nvSpPr>
        <p:spPr>
          <a:xfrm>
            <a:off x="5567112" y="3298665"/>
            <a:ext cx="3115914"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Reconstruction Quality</a:t>
            </a:r>
            <a:endParaRPr lang="en-IN" dirty="0">
              <a:solidFill>
                <a:srgbClr val="FF0000"/>
              </a:solidFill>
              <a:latin typeface="Michroma" panose="020B0604020202020204" charset="0"/>
            </a:endParaRPr>
          </a:p>
        </p:txBody>
      </p:sp>
      <p:sp>
        <p:nvSpPr>
          <p:cNvPr id="30" name="Rectangle: Rounded Corners 29">
            <a:extLst>
              <a:ext uri="{FF2B5EF4-FFF2-40B4-BE49-F238E27FC236}">
                <a16:creationId xmlns:a16="http://schemas.microsoft.com/office/drawing/2014/main" id="{8FA050D4-6FF5-7C32-0CCF-57A81253FC5C}"/>
              </a:ext>
            </a:extLst>
          </p:cNvPr>
          <p:cNvSpPr/>
          <p:nvPr/>
        </p:nvSpPr>
        <p:spPr>
          <a:xfrm>
            <a:off x="5601666" y="1853731"/>
            <a:ext cx="3046807"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Hyperparameter Sensitivity</a:t>
            </a:r>
            <a:endParaRPr lang="en-IN" dirty="0">
              <a:solidFill>
                <a:srgbClr val="FF0000"/>
              </a:solidFill>
              <a:latin typeface="Michroma" panose="020B0604020202020204" charset="0"/>
            </a:endParaRPr>
          </a:p>
        </p:txBody>
      </p:sp>
      <p:sp>
        <p:nvSpPr>
          <p:cNvPr id="24" name="TextBox 23">
            <a:extLst>
              <a:ext uri="{FF2B5EF4-FFF2-40B4-BE49-F238E27FC236}">
                <a16:creationId xmlns:a16="http://schemas.microsoft.com/office/drawing/2014/main" id="{8BE02219-71F0-63E8-B240-4CAB345F3079}"/>
              </a:ext>
            </a:extLst>
          </p:cNvPr>
          <p:cNvSpPr txBox="1"/>
          <p:nvPr/>
        </p:nvSpPr>
        <p:spPr>
          <a:xfrm>
            <a:off x="1820156" y="-169390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31" name="Rectangle 2">
            <a:extLst>
              <a:ext uri="{FF2B5EF4-FFF2-40B4-BE49-F238E27FC236}">
                <a16:creationId xmlns:a16="http://schemas.microsoft.com/office/drawing/2014/main" id="{A6EA28DD-1EFC-DC24-5D1C-41C58B77645F}"/>
              </a:ext>
            </a:extLst>
          </p:cNvPr>
          <p:cNvSpPr>
            <a:spLocks noChangeArrowheads="1"/>
          </p:cNvSpPr>
          <p:nvPr/>
        </p:nvSpPr>
        <p:spPr bwMode="auto">
          <a:xfrm>
            <a:off x="-9451844" y="1387339"/>
            <a:ext cx="85600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Current Challenge:</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While advanced CAE architectures exist, they can be too complex for practical, small-scale deployment.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The Gap:</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There is a need for a streamlined CAE model that balances performance and simplicity.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State-of-the-Art:</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Research is catching up to develop architectures that are both high-performing and easy to implement without extensive computational resources. </a:t>
            </a:r>
          </a:p>
        </p:txBody>
      </p:sp>
    </p:spTree>
    <p:extLst>
      <p:ext uri="{BB962C8B-B14F-4D97-AF65-F5344CB8AC3E}">
        <p14:creationId xmlns:p14="http://schemas.microsoft.com/office/powerpoint/2010/main" val="245574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9D13E5A1-4351-B4F3-CB08-872A7F51E7E4}"/>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FB29BD93-46FC-314B-3D54-C5894A63ECC7}"/>
              </a:ext>
            </a:extLst>
          </p:cNvPr>
          <p:cNvGrpSpPr/>
          <p:nvPr/>
        </p:nvGrpSpPr>
        <p:grpSpPr>
          <a:xfrm rot="920699">
            <a:off x="-2944225" y="-2613685"/>
            <a:ext cx="3610757" cy="3814450"/>
            <a:chOff x="5155193" y="1772475"/>
            <a:chExt cx="3610757" cy="3814450"/>
          </a:xfrm>
        </p:grpSpPr>
        <p:pic>
          <p:nvPicPr>
            <p:cNvPr id="352" name="Google Shape;352;p28">
              <a:extLst>
                <a:ext uri="{FF2B5EF4-FFF2-40B4-BE49-F238E27FC236}">
                  <a16:creationId xmlns:a16="http://schemas.microsoft.com/office/drawing/2014/main" id="{DEA52AA4-FF1A-0EBF-D6D8-D98F41C86C5E}"/>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769FE047-6118-A2AC-0CD1-DF4E2B2B37FE}"/>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650C8CC6-83EB-97EC-B373-ED869FBB79F3}"/>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42351B9F-CACE-AB46-CD89-CAE4C03F0289}"/>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2E928FA9-1EAD-91FE-43D9-FB0CBE876F5E}"/>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B7CB5185-46D1-7D7D-770A-07AC3EEE89B1}"/>
              </a:ext>
            </a:extLst>
          </p:cNvPr>
          <p:cNvCxnSpPr>
            <a:cxnSpLocks/>
          </p:cNvCxnSpPr>
          <p:nvPr/>
        </p:nvCxnSpPr>
        <p:spPr>
          <a:xfrm>
            <a:off x="4610100" y="6443111"/>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6627EB34-FCD7-4774-5928-6D2AC2222C61}"/>
              </a:ext>
            </a:extLst>
          </p:cNvPr>
          <p:cNvGrpSpPr/>
          <p:nvPr/>
        </p:nvGrpSpPr>
        <p:grpSpPr>
          <a:xfrm rot="15210293">
            <a:off x="5415320" y="6511851"/>
            <a:ext cx="3610757" cy="3814450"/>
            <a:chOff x="5155193" y="1772475"/>
            <a:chExt cx="3610757" cy="3814450"/>
          </a:xfrm>
        </p:grpSpPr>
        <p:pic>
          <p:nvPicPr>
            <p:cNvPr id="6" name="Google Shape;352;p28">
              <a:extLst>
                <a:ext uri="{FF2B5EF4-FFF2-40B4-BE49-F238E27FC236}">
                  <a16:creationId xmlns:a16="http://schemas.microsoft.com/office/drawing/2014/main" id="{B7B6CF77-3765-5700-B7BE-F2F1565057FC}"/>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F632C0D3-D3A0-09DC-9BDD-51DD76768D4E}"/>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0A15C2B0-26AC-AB9C-0BD5-BCC3BECD33B4}"/>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AE4FA4A2-B891-CA11-E20F-456F9E82C94E}"/>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78F7BE38-A3D5-67B4-086D-F5D547DB402E}"/>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F97F48FC-42D1-42B3-AFDC-6CB96EC45DA7}"/>
              </a:ext>
            </a:extLst>
          </p:cNvPr>
          <p:cNvSpPr/>
          <p:nvPr/>
        </p:nvSpPr>
        <p:spPr>
          <a:xfrm>
            <a:off x="1095713" y="-1224997"/>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77FEC8F8-F5E3-59E0-8838-A9618DAC8952}"/>
              </a:ext>
            </a:extLst>
          </p:cNvPr>
          <p:cNvSpPr/>
          <p:nvPr/>
        </p:nvSpPr>
        <p:spPr>
          <a:xfrm>
            <a:off x="-4142975" y="6568551"/>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01CB46EE-1B9B-339E-C5D1-6538785216B7}"/>
              </a:ext>
            </a:extLst>
          </p:cNvPr>
          <p:cNvSpPr/>
          <p:nvPr/>
        </p:nvSpPr>
        <p:spPr>
          <a:xfrm>
            <a:off x="4269566" y="-987936"/>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0378DC7F-74E0-9DA7-F5CB-6CE2C594888A}"/>
              </a:ext>
            </a:extLst>
          </p:cNvPr>
          <p:cNvSpPr/>
          <p:nvPr/>
        </p:nvSpPr>
        <p:spPr>
          <a:xfrm>
            <a:off x="6967847" y="-979652"/>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766CB531-B9B5-0861-1097-1E8F75B3989C}"/>
              </a:ext>
            </a:extLst>
          </p:cNvPr>
          <p:cNvSpPr/>
          <p:nvPr/>
        </p:nvSpPr>
        <p:spPr>
          <a:xfrm>
            <a:off x="-2688720" y="2364719"/>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E8EC2C1F-8DE6-BAFC-C434-C6FAF5FD393A}"/>
              </a:ext>
            </a:extLst>
          </p:cNvPr>
          <p:cNvSpPr/>
          <p:nvPr/>
        </p:nvSpPr>
        <p:spPr>
          <a:xfrm>
            <a:off x="-3975334" y="-107615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3" name="Rectangle: Rounded Corners 2">
            <a:extLst>
              <a:ext uri="{FF2B5EF4-FFF2-40B4-BE49-F238E27FC236}">
                <a16:creationId xmlns:a16="http://schemas.microsoft.com/office/drawing/2014/main" id="{647DB114-3F6B-173E-A285-DD01A7BB8C9B}"/>
              </a:ext>
            </a:extLst>
          </p:cNvPr>
          <p:cNvSpPr/>
          <p:nvPr/>
        </p:nvSpPr>
        <p:spPr>
          <a:xfrm>
            <a:off x="3720988" y="-3039393"/>
            <a:ext cx="3039701" cy="6803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Fast, excellent for real-time detection</a:t>
            </a:r>
            <a:endParaRPr lang="en-IN" dirty="0">
              <a:solidFill>
                <a:schemeClr val="accent6"/>
              </a:solidFill>
              <a:latin typeface="Michroma" panose="020B0604020202020204" charset="0"/>
            </a:endParaRPr>
          </a:p>
        </p:txBody>
      </p:sp>
      <p:sp>
        <p:nvSpPr>
          <p:cNvPr id="4" name="Rectangle: Rounded Corners 3">
            <a:extLst>
              <a:ext uri="{FF2B5EF4-FFF2-40B4-BE49-F238E27FC236}">
                <a16:creationId xmlns:a16="http://schemas.microsoft.com/office/drawing/2014/main" id="{D5C18413-6994-3644-0388-CD3E66030A9E}"/>
              </a:ext>
            </a:extLst>
          </p:cNvPr>
          <p:cNvSpPr/>
          <p:nvPr/>
        </p:nvSpPr>
        <p:spPr>
          <a:xfrm>
            <a:off x="-997903" y="7369303"/>
            <a:ext cx="33555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Simple architecture; effective with image data; unsupervised training</a:t>
            </a:r>
            <a:endParaRPr lang="en-IN" dirty="0">
              <a:solidFill>
                <a:schemeClr val="accent6"/>
              </a:solidFill>
              <a:latin typeface="Michroma" panose="020B0604020202020204" charset="0"/>
            </a:endParaRPr>
          </a:p>
        </p:txBody>
      </p:sp>
      <p:sp>
        <p:nvSpPr>
          <p:cNvPr id="12" name="Rectangle: Rounded Corners 11">
            <a:extLst>
              <a:ext uri="{FF2B5EF4-FFF2-40B4-BE49-F238E27FC236}">
                <a16:creationId xmlns:a16="http://schemas.microsoft.com/office/drawing/2014/main" id="{888B56A9-C02B-C5E4-627C-DC215FF35DF4}"/>
              </a:ext>
            </a:extLst>
          </p:cNvPr>
          <p:cNvSpPr/>
          <p:nvPr/>
        </p:nvSpPr>
        <p:spPr>
          <a:xfrm>
            <a:off x="3435732" y="-1795132"/>
            <a:ext cx="3850817" cy="97983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Can generate highly realistic images; robust anomaly detection with specialized architectures</a:t>
            </a:r>
            <a:endParaRPr lang="en-IN" dirty="0">
              <a:solidFill>
                <a:schemeClr val="accent6"/>
              </a:solidFill>
              <a:latin typeface="Michroma" panose="020B0604020202020204" charset="0"/>
            </a:endParaRPr>
          </a:p>
        </p:txBody>
      </p:sp>
      <p:sp>
        <p:nvSpPr>
          <p:cNvPr id="13" name="Rectangle: Rounded Corners 12">
            <a:extLst>
              <a:ext uri="{FF2B5EF4-FFF2-40B4-BE49-F238E27FC236}">
                <a16:creationId xmlns:a16="http://schemas.microsoft.com/office/drawing/2014/main" id="{7C0B1F97-87AF-56CA-CB66-C10AF978A0E4}"/>
              </a:ext>
            </a:extLst>
          </p:cNvPr>
          <p:cNvSpPr/>
          <p:nvPr/>
        </p:nvSpPr>
        <p:spPr>
          <a:xfrm>
            <a:off x="12229900" y="614678"/>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Primarily supervised; not tailored for unsupervised anomaly detection</a:t>
            </a:r>
            <a:endParaRPr lang="en-IN" dirty="0">
              <a:solidFill>
                <a:schemeClr val="accent6"/>
              </a:solidFill>
              <a:latin typeface="Michroma" panose="020B0604020202020204" charset="0"/>
            </a:endParaRPr>
          </a:p>
        </p:txBody>
      </p:sp>
      <p:sp>
        <p:nvSpPr>
          <p:cNvPr id="19" name="Rectangle: Rounded Corners 18">
            <a:extLst>
              <a:ext uri="{FF2B5EF4-FFF2-40B4-BE49-F238E27FC236}">
                <a16:creationId xmlns:a16="http://schemas.microsoft.com/office/drawing/2014/main" id="{FE853AA3-BEA0-7109-6D5F-BBAFF282051C}"/>
              </a:ext>
            </a:extLst>
          </p:cNvPr>
          <p:cNvSpPr/>
          <p:nvPr/>
        </p:nvSpPr>
        <p:spPr>
          <a:xfrm>
            <a:off x="11851007" y="6146475"/>
            <a:ext cx="3667351" cy="135782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May not capture global context as well as some advanced models; hyperparameter tuning required</a:t>
            </a:r>
            <a:endParaRPr lang="en-IN" dirty="0">
              <a:solidFill>
                <a:schemeClr val="accent6"/>
              </a:solidFill>
              <a:latin typeface="Michroma" panose="020B0604020202020204" charset="0"/>
            </a:endParaRPr>
          </a:p>
        </p:txBody>
      </p:sp>
      <p:sp>
        <p:nvSpPr>
          <p:cNvPr id="20" name="Rectangle: Rounded Corners 19">
            <a:extLst>
              <a:ext uri="{FF2B5EF4-FFF2-40B4-BE49-F238E27FC236}">
                <a16:creationId xmlns:a16="http://schemas.microsoft.com/office/drawing/2014/main" id="{EEB2B727-F9F6-571A-3B58-2BAB06206CDC}"/>
              </a:ext>
            </a:extLst>
          </p:cNvPr>
          <p:cNvSpPr/>
          <p:nvPr/>
        </p:nvSpPr>
        <p:spPr>
          <a:xfrm>
            <a:off x="12322071" y="1853731"/>
            <a:ext cx="3390900" cy="7858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latin typeface="Michroma" panose="020B0604020202020204" charset="0"/>
              </a:rPr>
              <a:t>Training can be unstable and computationally intensive</a:t>
            </a:r>
            <a:endParaRPr lang="en-IN" dirty="0">
              <a:solidFill>
                <a:schemeClr val="accent6"/>
              </a:solidFill>
              <a:latin typeface="Michroma" panose="020B0604020202020204" charset="0"/>
            </a:endParaRPr>
          </a:p>
        </p:txBody>
      </p:sp>
      <p:sp>
        <p:nvSpPr>
          <p:cNvPr id="5" name="Rectangle: Rounded Corners 4">
            <a:extLst>
              <a:ext uri="{FF2B5EF4-FFF2-40B4-BE49-F238E27FC236}">
                <a16:creationId xmlns:a16="http://schemas.microsoft.com/office/drawing/2014/main" id="{FCB48660-9A9D-F79B-3387-ADDBFBC57525}"/>
              </a:ext>
            </a:extLst>
          </p:cNvPr>
          <p:cNvSpPr/>
          <p:nvPr/>
        </p:nvSpPr>
        <p:spPr>
          <a:xfrm>
            <a:off x="8290218" y="-1627006"/>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Efficiency</a:t>
            </a:r>
            <a:endParaRPr lang="en-IN" dirty="0">
              <a:solidFill>
                <a:srgbClr val="92D050"/>
              </a:solidFill>
              <a:latin typeface="Michroma" panose="020B0604020202020204" charset="0"/>
            </a:endParaRPr>
          </a:p>
        </p:txBody>
      </p:sp>
      <p:sp>
        <p:nvSpPr>
          <p:cNvPr id="7" name="Rectangle: Rounded Corners 6">
            <a:extLst>
              <a:ext uri="{FF2B5EF4-FFF2-40B4-BE49-F238E27FC236}">
                <a16:creationId xmlns:a16="http://schemas.microsoft.com/office/drawing/2014/main" id="{D54CD317-7773-321A-6036-949D191A3BF3}"/>
              </a:ext>
            </a:extLst>
          </p:cNvPr>
          <p:cNvSpPr/>
          <p:nvPr/>
        </p:nvSpPr>
        <p:spPr>
          <a:xfrm>
            <a:off x="7689274" y="-2946190"/>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Simplicity</a:t>
            </a:r>
          </a:p>
        </p:txBody>
      </p:sp>
      <p:sp>
        <p:nvSpPr>
          <p:cNvPr id="21" name="Rectangle: Rounded Corners 20">
            <a:extLst>
              <a:ext uri="{FF2B5EF4-FFF2-40B4-BE49-F238E27FC236}">
                <a16:creationId xmlns:a16="http://schemas.microsoft.com/office/drawing/2014/main" id="{6E70F10A-169C-8021-D6B0-3B655BC622F6}"/>
              </a:ext>
            </a:extLst>
          </p:cNvPr>
          <p:cNvSpPr/>
          <p:nvPr/>
        </p:nvSpPr>
        <p:spPr>
          <a:xfrm>
            <a:off x="9315912" y="5902884"/>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Unsupervised Learning</a:t>
            </a:r>
            <a:endParaRPr lang="en-IN" dirty="0">
              <a:solidFill>
                <a:srgbClr val="92D050"/>
              </a:solidFill>
              <a:latin typeface="Michroma" panose="020B0604020202020204" charset="0"/>
            </a:endParaRPr>
          </a:p>
        </p:txBody>
      </p:sp>
      <p:sp>
        <p:nvSpPr>
          <p:cNvPr id="25" name="Rectangle: Rounded Corners 24">
            <a:extLst>
              <a:ext uri="{FF2B5EF4-FFF2-40B4-BE49-F238E27FC236}">
                <a16:creationId xmlns:a16="http://schemas.microsoft.com/office/drawing/2014/main" id="{2821C873-E031-4F90-A9BD-4EC2D545EFC6}"/>
              </a:ext>
            </a:extLst>
          </p:cNvPr>
          <p:cNvSpPr/>
          <p:nvPr/>
        </p:nvSpPr>
        <p:spPr>
          <a:xfrm>
            <a:off x="8515082" y="7085978"/>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Interpretability</a:t>
            </a:r>
          </a:p>
        </p:txBody>
      </p:sp>
      <p:sp>
        <p:nvSpPr>
          <p:cNvPr id="26" name="Rectangle: Rounded Corners 25">
            <a:extLst>
              <a:ext uri="{FF2B5EF4-FFF2-40B4-BE49-F238E27FC236}">
                <a16:creationId xmlns:a16="http://schemas.microsoft.com/office/drawing/2014/main" id="{796F20C9-D97C-B6C1-3784-4399846BF9D1}"/>
              </a:ext>
            </a:extLst>
          </p:cNvPr>
          <p:cNvSpPr/>
          <p:nvPr/>
        </p:nvSpPr>
        <p:spPr>
          <a:xfrm>
            <a:off x="5419695" y="-4606485"/>
            <a:ext cx="3046808"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Limited Global Feature Capture</a:t>
            </a:r>
            <a:endParaRPr lang="en-IN" dirty="0">
              <a:solidFill>
                <a:srgbClr val="FF0000"/>
              </a:solidFill>
              <a:latin typeface="Michroma" panose="020B0604020202020204" charset="0"/>
            </a:endParaRPr>
          </a:p>
        </p:txBody>
      </p:sp>
      <p:sp>
        <p:nvSpPr>
          <p:cNvPr id="28" name="Rectangle: Rounded Corners 27">
            <a:extLst>
              <a:ext uri="{FF2B5EF4-FFF2-40B4-BE49-F238E27FC236}">
                <a16:creationId xmlns:a16="http://schemas.microsoft.com/office/drawing/2014/main" id="{30A938C6-7989-9F78-7303-CAC931002CD1}"/>
              </a:ext>
            </a:extLst>
          </p:cNvPr>
          <p:cNvSpPr/>
          <p:nvPr/>
        </p:nvSpPr>
        <p:spPr>
          <a:xfrm>
            <a:off x="5587239" y="7143611"/>
            <a:ext cx="3115914"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Reconstruction Quality</a:t>
            </a:r>
            <a:endParaRPr lang="en-IN" dirty="0">
              <a:solidFill>
                <a:srgbClr val="FF0000"/>
              </a:solidFill>
              <a:latin typeface="Michroma" panose="020B0604020202020204" charset="0"/>
            </a:endParaRPr>
          </a:p>
        </p:txBody>
      </p:sp>
      <p:sp>
        <p:nvSpPr>
          <p:cNvPr id="30" name="Rectangle: Rounded Corners 29">
            <a:extLst>
              <a:ext uri="{FF2B5EF4-FFF2-40B4-BE49-F238E27FC236}">
                <a16:creationId xmlns:a16="http://schemas.microsoft.com/office/drawing/2014/main" id="{9B0321C7-2385-84B0-2CAF-E2E156DE67F3}"/>
              </a:ext>
            </a:extLst>
          </p:cNvPr>
          <p:cNvSpPr/>
          <p:nvPr/>
        </p:nvSpPr>
        <p:spPr>
          <a:xfrm>
            <a:off x="-4612199" y="2026571"/>
            <a:ext cx="3046807"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Hyperparameter Sensitivity</a:t>
            </a:r>
            <a:endParaRPr lang="en-IN" dirty="0">
              <a:solidFill>
                <a:srgbClr val="FF0000"/>
              </a:solidFill>
              <a:latin typeface="Michroma" panose="020B0604020202020204" charset="0"/>
            </a:endParaRPr>
          </a:p>
        </p:txBody>
      </p:sp>
      <p:sp>
        <p:nvSpPr>
          <p:cNvPr id="24" name="TextBox 23">
            <a:extLst>
              <a:ext uri="{FF2B5EF4-FFF2-40B4-BE49-F238E27FC236}">
                <a16:creationId xmlns:a16="http://schemas.microsoft.com/office/drawing/2014/main" id="{DDD4D528-3456-55A4-CE45-C4BC47CA1DE3}"/>
              </a:ext>
            </a:extLst>
          </p:cNvPr>
          <p:cNvSpPr txBox="1"/>
          <p:nvPr/>
        </p:nvSpPr>
        <p:spPr>
          <a:xfrm>
            <a:off x="1820156" y="-169390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31" name="Rectangle 2">
            <a:extLst>
              <a:ext uri="{FF2B5EF4-FFF2-40B4-BE49-F238E27FC236}">
                <a16:creationId xmlns:a16="http://schemas.microsoft.com/office/drawing/2014/main" id="{FF210493-5B13-3285-21AA-38E56290F24A}"/>
              </a:ext>
            </a:extLst>
          </p:cNvPr>
          <p:cNvSpPr>
            <a:spLocks noChangeArrowheads="1"/>
          </p:cNvSpPr>
          <p:nvPr/>
        </p:nvSpPr>
        <p:spPr bwMode="auto">
          <a:xfrm>
            <a:off x="-9451844" y="1387339"/>
            <a:ext cx="85600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Current Challenge:</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While advanced CAE architectures exist, they can be too complex for practical, small-scale deployment.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The Gap:</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There is a need for a streamlined CAE model that balances performance and simplicity.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State-of-the-Art:</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Research is catching up to develop architectures that are both high-performing and easy to implement without extensive computational resources. </a:t>
            </a:r>
          </a:p>
        </p:txBody>
      </p:sp>
    </p:spTree>
    <p:extLst>
      <p:ext uri="{BB962C8B-B14F-4D97-AF65-F5344CB8AC3E}">
        <p14:creationId xmlns:p14="http://schemas.microsoft.com/office/powerpoint/2010/main" val="351265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937AD9CC-BAA6-DF95-93D2-14D453DE6E44}"/>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FF7F6320-68D5-56C3-7299-1F5C74AE9040}"/>
              </a:ext>
            </a:extLst>
          </p:cNvPr>
          <p:cNvGrpSpPr/>
          <p:nvPr/>
        </p:nvGrpSpPr>
        <p:grpSpPr>
          <a:xfrm rot="920699">
            <a:off x="-918019" y="-1977569"/>
            <a:ext cx="3610757" cy="3814450"/>
            <a:chOff x="5155193" y="1772475"/>
            <a:chExt cx="3610757" cy="3814450"/>
          </a:xfrm>
        </p:grpSpPr>
        <p:pic>
          <p:nvPicPr>
            <p:cNvPr id="352" name="Google Shape;352;p28">
              <a:extLst>
                <a:ext uri="{FF2B5EF4-FFF2-40B4-BE49-F238E27FC236}">
                  <a16:creationId xmlns:a16="http://schemas.microsoft.com/office/drawing/2014/main" id="{4DE861EC-2F0B-E01B-3417-3AB0A9D5A6F2}"/>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2E983E83-AD6D-07E8-B67D-0273CF0FB44D}"/>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FF5BB3BA-4EB6-5D74-9843-05D510B0CDC1}"/>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134911CE-4972-7861-215D-EDA93445B30C}"/>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F5617B28-9BFF-21BA-67BD-150A19922DEF}"/>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E922AFBF-F804-2399-18B8-7BEBBBEBD3C4}"/>
              </a:ext>
            </a:extLst>
          </p:cNvPr>
          <p:cNvCxnSpPr>
            <a:cxnSpLocks/>
          </p:cNvCxnSpPr>
          <p:nvPr/>
        </p:nvCxnSpPr>
        <p:spPr>
          <a:xfrm>
            <a:off x="4610100" y="6443111"/>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F6E85420-84DC-5D7F-CDA8-ACF4959FF6AD}"/>
              </a:ext>
            </a:extLst>
          </p:cNvPr>
          <p:cNvGrpSpPr/>
          <p:nvPr/>
        </p:nvGrpSpPr>
        <p:grpSpPr>
          <a:xfrm rot="15210293">
            <a:off x="7782117" y="2511732"/>
            <a:ext cx="3610757" cy="3814450"/>
            <a:chOff x="5155193" y="1772475"/>
            <a:chExt cx="3610757" cy="3814450"/>
          </a:xfrm>
        </p:grpSpPr>
        <p:pic>
          <p:nvPicPr>
            <p:cNvPr id="6" name="Google Shape;352;p28">
              <a:extLst>
                <a:ext uri="{FF2B5EF4-FFF2-40B4-BE49-F238E27FC236}">
                  <a16:creationId xmlns:a16="http://schemas.microsoft.com/office/drawing/2014/main" id="{791A2AF6-D886-649E-D902-78C53202A7AB}"/>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087BB723-F771-F80F-2DD7-FB618A14FAD6}"/>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AB7A8612-F4ED-1DDD-6972-5795C121030D}"/>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DBA2902B-64FA-67D8-512C-C26369AF3EE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99581CAC-1E59-AF90-1BF9-6E9434C7B789}"/>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5" name="Rectangle: Rounded Corners 4">
            <a:extLst>
              <a:ext uri="{FF2B5EF4-FFF2-40B4-BE49-F238E27FC236}">
                <a16:creationId xmlns:a16="http://schemas.microsoft.com/office/drawing/2014/main" id="{F33F8F60-50D1-7D2B-01AF-B1DAF0096471}"/>
              </a:ext>
            </a:extLst>
          </p:cNvPr>
          <p:cNvSpPr/>
          <p:nvPr/>
        </p:nvSpPr>
        <p:spPr>
          <a:xfrm>
            <a:off x="8290218" y="-1627006"/>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Efficiency</a:t>
            </a:r>
            <a:endParaRPr lang="en-IN" dirty="0">
              <a:solidFill>
                <a:srgbClr val="92D050"/>
              </a:solidFill>
              <a:latin typeface="Michroma" panose="020B0604020202020204" charset="0"/>
            </a:endParaRPr>
          </a:p>
        </p:txBody>
      </p:sp>
      <p:sp>
        <p:nvSpPr>
          <p:cNvPr id="7" name="Rectangle: Rounded Corners 6">
            <a:extLst>
              <a:ext uri="{FF2B5EF4-FFF2-40B4-BE49-F238E27FC236}">
                <a16:creationId xmlns:a16="http://schemas.microsoft.com/office/drawing/2014/main" id="{A8A9F29A-6057-0F43-AB1B-26110B064959}"/>
              </a:ext>
            </a:extLst>
          </p:cNvPr>
          <p:cNvSpPr/>
          <p:nvPr/>
        </p:nvSpPr>
        <p:spPr>
          <a:xfrm>
            <a:off x="7689274" y="-2946190"/>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Simplicity</a:t>
            </a:r>
          </a:p>
        </p:txBody>
      </p:sp>
      <p:sp>
        <p:nvSpPr>
          <p:cNvPr id="21" name="Rectangle: Rounded Corners 20">
            <a:extLst>
              <a:ext uri="{FF2B5EF4-FFF2-40B4-BE49-F238E27FC236}">
                <a16:creationId xmlns:a16="http://schemas.microsoft.com/office/drawing/2014/main" id="{3ADB7C68-7603-E4DE-3081-8FE09B8A801B}"/>
              </a:ext>
            </a:extLst>
          </p:cNvPr>
          <p:cNvSpPr/>
          <p:nvPr/>
        </p:nvSpPr>
        <p:spPr>
          <a:xfrm>
            <a:off x="9315912" y="5902884"/>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Unsupervised Learning</a:t>
            </a:r>
            <a:endParaRPr lang="en-IN" dirty="0">
              <a:solidFill>
                <a:srgbClr val="92D050"/>
              </a:solidFill>
              <a:latin typeface="Michroma" panose="020B0604020202020204" charset="0"/>
            </a:endParaRPr>
          </a:p>
        </p:txBody>
      </p:sp>
      <p:sp>
        <p:nvSpPr>
          <p:cNvPr id="25" name="Rectangle: Rounded Corners 24">
            <a:extLst>
              <a:ext uri="{FF2B5EF4-FFF2-40B4-BE49-F238E27FC236}">
                <a16:creationId xmlns:a16="http://schemas.microsoft.com/office/drawing/2014/main" id="{77EB1862-400C-542B-63F3-E2ACF4D638D2}"/>
              </a:ext>
            </a:extLst>
          </p:cNvPr>
          <p:cNvSpPr/>
          <p:nvPr/>
        </p:nvSpPr>
        <p:spPr>
          <a:xfrm>
            <a:off x="8515082" y="7085978"/>
            <a:ext cx="2650366"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92D050"/>
                </a:solidFill>
                <a:latin typeface="Michroma" panose="020B0604020202020204" charset="0"/>
              </a:rPr>
              <a:t>Interpretability</a:t>
            </a:r>
          </a:p>
        </p:txBody>
      </p:sp>
      <p:sp>
        <p:nvSpPr>
          <p:cNvPr id="26" name="Rectangle: Rounded Corners 25">
            <a:extLst>
              <a:ext uri="{FF2B5EF4-FFF2-40B4-BE49-F238E27FC236}">
                <a16:creationId xmlns:a16="http://schemas.microsoft.com/office/drawing/2014/main" id="{4DBAB5F9-A4A4-013C-DA8A-9791FFC68AED}"/>
              </a:ext>
            </a:extLst>
          </p:cNvPr>
          <p:cNvSpPr/>
          <p:nvPr/>
        </p:nvSpPr>
        <p:spPr>
          <a:xfrm>
            <a:off x="5419695" y="-4606485"/>
            <a:ext cx="3046808"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Limited Global Feature Capture</a:t>
            </a:r>
            <a:endParaRPr lang="en-IN" dirty="0">
              <a:solidFill>
                <a:srgbClr val="FF0000"/>
              </a:solidFill>
              <a:latin typeface="Michroma" panose="020B0604020202020204" charset="0"/>
            </a:endParaRPr>
          </a:p>
        </p:txBody>
      </p:sp>
      <p:sp>
        <p:nvSpPr>
          <p:cNvPr id="28" name="Rectangle: Rounded Corners 27">
            <a:extLst>
              <a:ext uri="{FF2B5EF4-FFF2-40B4-BE49-F238E27FC236}">
                <a16:creationId xmlns:a16="http://schemas.microsoft.com/office/drawing/2014/main" id="{ADF2F8D7-DAA9-9307-D505-EE762F6ECB30}"/>
              </a:ext>
            </a:extLst>
          </p:cNvPr>
          <p:cNvSpPr/>
          <p:nvPr/>
        </p:nvSpPr>
        <p:spPr>
          <a:xfrm>
            <a:off x="5689578" y="7143611"/>
            <a:ext cx="3115914"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Reconstruction Quality</a:t>
            </a:r>
            <a:endParaRPr lang="en-IN" dirty="0">
              <a:solidFill>
                <a:srgbClr val="FF0000"/>
              </a:solidFill>
              <a:latin typeface="Michroma" panose="020B0604020202020204" charset="0"/>
            </a:endParaRPr>
          </a:p>
        </p:txBody>
      </p:sp>
      <p:sp>
        <p:nvSpPr>
          <p:cNvPr id="30" name="Rectangle: Rounded Corners 29">
            <a:extLst>
              <a:ext uri="{FF2B5EF4-FFF2-40B4-BE49-F238E27FC236}">
                <a16:creationId xmlns:a16="http://schemas.microsoft.com/office/drawing/2014/main" id="{065BCFBE-FA6A-1220-578D-192DDAB353D9}"/>
              </a:ext>
            </a:extLst>
          </p:cNvPr>
          <p:cNvSpPr/>
          <p:nvPr/>
        </p:nvSpPr>
        <p:spPr>
          <a:xfrm>
            <a:off x="-4612199" y="2026571"/>
            <a:ext cx="3046807" cy="922500"/>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800" dirty="0">
                <a:solidFill>
                  <a:srgbClr val="FF0000"/>
                </a:solidFill>
                <a:latin typeface="Michroma" panose="020B0604020202020204" charset="0"/>
              </a:rPr>
              <a:t>Hyperparameter Sensitivity</a:t>
            </a:r>
            <a:endParaRPr lang="en-IN" dirty="0">
              <a:solidFill>
                <a:srgbClr val="FF0000"/>
              </a:solidFill>
              <a:latin typeface="Michroma" panose="020B0604020202020204" charset="0"/>
            </a:endParaRPr>
          </a:p>
        </p:txBody>
      </p:sp>
      <p:sp>
        <p:nvSpPr>
          <p:cNvPr id="24" name="TextBox 23">
            <a:extLst>
              <a:ext uri="{FF2B5EF4-FFF2-40B4-BE49-F238E27FC236}">
                <a16:creationId xmlns:a16="http://schemas.microsoft.com/office/drawing/2014/main" id="{97D79719-15C6-B23F-00B6-A16A08ADD5B3}"/>
              </a:ext>
            </a:extLst>
          </p:cNvPr>
          <p:cNvSpPr txBox="1"/>
          <p:nvPr/>
        </p:nvSpPr>
        <p:spPr>
          <a:xfrm>
            <a:off x="1907366" y="438876"/>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31" name="Rectangle 2">
            <a:extLst>
              <a:ext uri="{FF2B5EF4-FFF2-40B4-BE49-F238E27FC236}">
                <a16:creationId xmlns:a16="http://schemas.microsoft.com/office/drawing/2014/main" id="{9A72ECC8-6FE3-D273-6E6E-592D41205C6F}"/>
              </a:ext>
            </a:extLst>
          </p:cNvPr>
          <p:cNvSpPr>
            <a:spLocks noChangeArrowheads="1"/>
          </p:cNvSpPr>
          <p:nvPr/>
        </p:nvSpPr>
        <p:spPr bwMode="auto">
          <a:xfrm>
            <a:off x="583903" y="1613880"/>
            <a:ext cx="85600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Current Challenge:</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While advanced CAE architectures exist, they can be too complex for practical, small-scale deployment.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The Gap:</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There is a need for a streamlined CAE model that balances performance and simplicity.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State-of-the-Art:</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Research is catching up to develop architectures that are both high-performing and easy to implement without extensive computational resources. </a:t>
            </a:r>
          </a:p>
        </p:txBody>
      </p:sp>
      <p:sp>
        <p:nvSpPr>
          <p:cNvPr id="23" name="TextBox 22">
            <a:extLst>
              <a:ext uri="{FF2B5EF4-FFF2-40B4-BE49-F238E27FC236}">
                <a16:creationId xmlns:a16="http://schemas.microsoft.com/office/drawing/2014/main" id="{66433F3D-1BF2-F765-B420-009DF7591B33}"/>
              </a:ext>
            </a:extLst>
          </p:cNvPr>
          <p:cNvSpPr txBox="1"/>
          <p:nvPr/>
        </p:nvSpPr>
        <p:spPr>
          <a:xfrm>
            <a:off x="2993560" y="-1449626"/>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221B63C5-D98A-E403-D229-57850D417E57}"/>
              </a:ext>
            </a:extLst>
          </p:cNvPr>
          <p:cNvSpPr txBox="1"/>
          <p:nvPr/>
        </p:nvSpPr>
        <p:spPr>
          <a:xfrm>
            <a:off x="-5722114" y="2593792"/>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18F8809B-C0E3-C42B-49DE-EBA4380B1EB9}"/>
              </a:ext>
            </a:extLst>
          </p:cNvPr>
          <p:cNvSpPr txBox="1"/>
          <p:nvPr/>
        </p:nvSpPr>
        <p:spPr>
          <a:xfrm>
            <a:off x="-7114178" y="147687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66715660-FB60-2F79-D0DA-D58FA27128FF}"/>
              </a:ext>
            </a:extLst>
          </p:cNvPr>
          <p:cNvSpPr txBox="1"/>
          <p:nvPr/>
        </p:nvSpPr>
        <p:spPr>
          <a:xfrm>
            <a:off x="-4059484" y="4065992"/>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7EC5C5B1-3BB6-18CD-F0EE-12EFC796F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32425" y="4259279"/>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63D48769-4F3C-79D0-268D-78AF48D1F3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398" y="28112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03D43197-03BD-54FE-BC81-2D2B4E9CF3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8584" y="1635709"/>
            <a:ext cx="538175" cy="5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7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D07C9881-8B26-86E6-8558-49768B7FF2E3}"/>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8D9D6F1D-EE10-BEF1-2BC7-081FEEC1580C}"/>
              </a:ext>
            </a:extLst>
          </p:cNvPr>
          <p:cNvGrpSpPr/>
          <p:nvPr/>
        </p:nvGrpSpPr>
        <p:grpSpPr>
          <a:xfrm rot="9795551">
            <a:off x="-1081440" y="-583099"/>
            <a:ext cx="3610757" cy="3814450"/>
            <a:chOff x="5155193" y="1772475"/>
            <a:chExt cx="3610757" cy="3814450"/>
          </a:xfrm>
        </p:grpSpPr>
        <p:pic>
          <p:nvPicPr>
            <p:cNvPr id="352" name="Google Shape;352;p28">
              <a:extLst>
                <a:ext uri="{FF2B5EF4-FFF2-40B4-BE49-F238E27FC236}">
                  <a16:creationId xmlns:a16="http://schemas.microsoft.com/office/drawing/2014/main" id="{68D8CE5C-B449-5373-8B3E-A43D03050D4A}"/>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4BD8FB7C-DB9E-8665-50E1-80A157E941D6}"/>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F805F7DE-E7CE-1D5D-27CA-3757FCCAE4C8}"/>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B65382AF-CF17-145C-9A1A-5E64468C84D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7F6CDA0D-1EDB-9707-CCBF-A2DE9877C74F}"/>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C1F31A3A-4226-CE30-333E-5A8D29C47BD0}"/>
              </a:ext>
            </a:extLst>
          </p:cNvPr>
          <p:cNvCxnSpPr>
            <a:cxnSpLocks/>
          </p:cNvCxnSpPr>
          <p:nvPr/>
        </p:nvCxnSpPr>
        <p:spPr>
          <a:xfrm>
            <a:off x="4610100" y="6443111"/>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F9ED2DB7-3176-74D4-E3C7-80CBA5FEF2A4}"/>
              </a:ext>
            </a:extLst>
          </p:cNvPr>
          <p:cNvGrpSpPr/>
          <p:nvPr/>
        </p:nvGrpSpPr>
        <p:grpSpPr>
          <a:xfrm rot="21009742">
            <a:off x="7338621" y="170544"/>
            <a:ext cx="3610757" cy="3814450"/>
            <a:chOff x="5155193" y="1772475"/>
            <a:chExt cx="3610757" cy="3814450"/>
          </a:xfrm>
        </p:grpSpPr>
        <p:pic>
          <p:nvPicPr>
            <p:cNvPr id="6" name="Google Shape;352;p28">
              <a:extLst>
                <a:ext uri="{FF2B5EF4-FFF2-40B4-BE49-F238E27FC236}">
                  <a16:creationId xmlns:a16="http://schemas.microsoft.com/office/drawing/2014/main" id="{C5D941D3-16C4-EFAD-7C0F-C793F8EE02CA}"/>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923481ED-0955-0E71-FE13-F932B2A1DEEA}"/>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E1D2103A-8A55-4047-9815-996699B37866}"/>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CE832258-CF38-B095-56E1-C9ABB4CE056A}"/>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82D430F4-2216-36E9-1C97-1A8D02B87E2B}"/>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7D9B005B-43CB-5C8E-3FDC-818D026FC86F}"/>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31" name="Rectangle 2">
            <a:extLst>
              <a:ext uri="{FF2B5EF4-FFF2-40B4-BE49-F238E27FC236}">
                <a16:creationId xmlns:a16="http://schemas.microsoft.com/office/drawing/2014/main" id="{7CFB0B67-8A78-369D-F5F2-2C9A0259405F}"/>
              </a:ext>
            </a:extLst>
          </p:cNvPr>
          <p:cNvSpPr>
            <a:spLocks noChangeArrowheads="1"/>
          </p:cNvSpPr>
          <p:nvPr/>
        </p:nvSpPr>
        <p:spPr bwMode="auto">
          <a:xfrm>
            <a:off x="755815" y="5566125"/>
            <a:ext cx="85600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Current Challenge:</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While advanced CAE architectures exist, they can be too complex for practical, small-scale deployment.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The Gap:</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There is a need for a streamlined CAE model that balances performance and simplicity.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lumMod val="90000"/>
                  </a:schemeClr>
                </a:solidFill>
                <a:effectLst/>
                <a:latin typeface="Michroma" panose="020B0604020202020204" charset="0"/>
              </a:rPr>
              <a:t>State-of-the-Art:</a:t>
            </a:r>
            <a:br>
              <a:rPr kumimoji="0" lang="en-US" altLang="en-US" sz="1600" b="0" i="0" u="none" strike="noStrike" cap="none" normalizeH="0" baseline="0" dirty="0">
                <a:ln>
                  <a:noFill/>
                </a:ln>
                <a:solidFill>
                  <a:schemeClr val="accent6"/>
                </a:solidFill>
                <a:effectLst/>
                <a:latin typeface="Michroma" panose="020B0604020202020204" charset="0"/>
              </a:rPr>
            </a:br>
            <a:r>
              <a:rPr kumimoji="0" lang="en-US" altLang="en-US" sz="1600" b="0" i="0" u="none" strike="noStrike" cap="none" normalizeH="0" baseline="0" dirty="0">
                <a:ln>
                  <a:noFill/>
                </a:ln>
                <a:solidFill>
                  <a:schemeClr val="accent6"/>
                </a:solidFill>
                <a:effectLst/>
                <a:latin typeface="Michroma" panose="020B0604020202020204" charset="0"/>
              </a:rPr>
              <a:t>Research is catching up to develop architectures that are both high-performing and easy to implement without extensive computational resources. </a:t>
            </a:r>
          </a:p>
        </p:txBody>
      </p:sp>
      <p:sp>
        <p:nvSpPr>
          <p:cNvPr id="23" name="TextBox 22">
            <a:extLst>
              <a:ext uri="{FF2B5EF4-FFF2-40B4-BE49-F238E27FC236}">
                <a16:creationId xmlns:a16="http://schemas.microsoft.com/office/drawing/2014/main" id="{D0EDCA9B-D2EB-337A-5C91-37A7B216E8A0}"/>
              </a:ext>
            </a:extLst>
          </p:cNvPr>
          <p:cNvSpPr txBox="1"/>
          <p:nvPr/>
        </p:nvSpPr>
        <p:spPr>
          <a:xfrm>
            <a:off x="3029041" y="281689"/>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A1D978DA-F47A-60E6-EDAC-183E99FE03EA}"/>
              </a:ext>
            </a:extLst>
          </p:cNvPr>
          <p:cNvSpPr txBox="1"/>
          <p:nvPr/>
        </p:nvSpPr>
        <p:spPr>
          <a:xfrm>
            <a:off x="2198659" y="2374427"/>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A4565EAF-929C-0D2E-A080-883BA366E15B}"/>
              </a:ext>
            </a:extLst>
          </p:cNvPr>
          <p:cNvSpPr txBox="1"/>
          <p:nvPr/>
        </p:nvSpPr>
        <p:spPr>
          <a:xfrm>
            <a:off x="833396" y="1305544"/>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E7E86E88-2C70-59AB-C41C-1959E7E32B46}"/>
              </a:ext>
            </a:extLst>
          </p:cNvPr>
          <p:cNvSpPr txBox="1"/>
          <p:nvPr/>
        </p:nvSpPr>
        <p:spPr>
          <a:xfrm>
            <a:off x="3821352" y="3670544"/>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7A19AF7A-93D0-AAD7-C1F9-38BA4C820F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530453" y="3909244"/>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98E8BE2D-5B88-6AC9-F48F-03FA430A6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758" y="2604851"/>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33F501EE-7A43-1FA9-2C90-4B9C552427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3086" y="1539594"/>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128C75-2958-62AD-A1FD-27CAD643019C}"/>
              </a:ext>
            </a:extLst>
          </p:cNvPr>
          <p:cNvSpPr txBox="1"/>
          <p:nvPr/>
        </p:nvSpPr>
        <p:spPr>
          <a:xfrm>
            <a:off x="2083830" y="-818336"/>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9C5F96B2-2ED5-1CC7-2838-39A10D73F648}"/>
              </a:ext>
            </a:extLst>
          </p:cNvPr>
          <p:cNvSpPr txBox="1"/>
          <p:nvPr/>
        </p:nvSpPr>
        <p:spPr>
          <a:xfrm>
            <a:off x="-4785566" y="1153998"/>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3E027688-0952-08C3-C2E8-414A7E7C1A73}"/>
              </a:ext>
            </a:extLst>
          </p:cNvPr>
          <p:cNvSpPr txBox="1"/>
          <p:nvPr/>
        </p:nvSpPr>
        <p:spPr>
          <a:xfrm>
            <a:off x="11020554" y="1079243"/>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83CA7B2C-6B37-4454-A8D0-52FA68E0DF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6740" y="2453011"/>
            <a:ext cx="4066904" cy="20334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3E37F13-68F1-9D48-57BD-60AAEA2776B6}"/>
              </a:ext>
            </a:extLst>
          </p:cNvPr>
          <p:cNvPicPr>
            <a:picLocks noChangeAspect="1"/>
          </p:cNvPicPr>
          <p:nvPr/>
        </p:nvPicPr>
        <p:blipFill>
          <a:blip r:embed="rId9"/>
          <a:stretch>
            <a:fillRect/>
          </a:stretch>
        </p:blipFill>
        <p:spPr>
          <a:xfrm>
            <a:off x="9767906" y="2390742"/>
            <a:ext cx="4790962" cy="2157990"/>
          </a:xfrm>
          <a:prstGeom prst="rect">
            <a:avLst/>
          </a:prstGeom>
        </p:spPr>
      </p:pic>
    </p:spTree>
    <p:extLst>
      <p:ext uri="{BB962C8B-B14F-4D97-AF65-F5344CB8AC3E}">
        <p14:creationId xmlns:p14="http://schemas.microsoft.com/office/powerpoint/2010/main" val="878539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D458B171-51AC-3E78-3A76-2DB07A285069}"/>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EA71F9A2-1D22-D212-C27A-BCC90F0F296C}"/>
              </a:ext>
            </a:extLst>
          </p:cNvPr>
          <p:cNvGrpSpPr/>
          <p:nvPr/>
        </p:nvGrpSpPr>
        <p:grpSpPr>
          <a:xfrm rot="9795551">
            <a:off x="-1826566" y="-1451883"/>
            <a:ext cx="3610757" cy="3814450"/>
            <a:chOff x="5155193" y="1772475"/>
            <a:chExt cx="3610757" cy="3814450"/>
          </a:xfrm>
        </p:grpSpPr>
        <p:pic>
          <p:nvPicPr>
            <p:cNvPr id="352" name="Google Shape;352;p28">
              <a:extLst>
                <a:ext uri="{FF2B5EF4-FFF2-40B4-BE49-F238E27FC236}">
                  <a16:creationId xmlns:a16="http://schemas.microsoft.com/office/drawing/2014/main" id="{D1A84F58-7BB9-F514-86EB-C656B58AA56D}"/>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16E91296-B4E9-4350-7E8F-5B005355D26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27065C02-6108-C693-1207-D59807812735}"/>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D1061242-A184-CB73-694B-FBA1C5E2AE21}"/>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46A40BDF-3370-9B7E-260E-B3C56FE6BF45}"/>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5D303812-ADE1-2114-1F0A-858577FC8C60}"/>
              </a:ext>
            </a:extLst>
          </p:cNvPr>
          <p:cNvCxnSpPr>
            <a:cxnSpLocks/>
          </p:cNvCxnSpPr>
          <p:nvPr/>
        </p:nvCxnSpPr>
        <p:spPr>
          <a:xfrm>
            <a:off x="4438650" y="1059925"/>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621F7859-C357-E1F8-5758-65D75612B7E1}"/>
              </a:ext>
            </a:extLst>
          </p:cNvPr>
          <p:cNvGrpSpPr/>
          <p:nvPr/>
        </p:nvGrpSpPr>
        <p:grpSpPr>
          <a:xfrm rot="21009742">
            <a:off x="7338621" y="170544"/>
            <a:ext cx="3610757" cy="3814450"/>
            <a:chOff x="5155193" y="1772475"/>
            <a:chExt cx="3610757" cy="3814450"/>
          </a:xfrm>
        </p:grpSpPr>
        <p:pic>
          <p:nvPicPr>
            <p:cNvPr id="6" name="Google Shape;352;p28">
              <a:extLst>
                <a:ext uri="{FF2B5EF4-FFF2-40B4-BE49-F238E27FC236}">
                  <a16:creationId xmlns:a16="http://schemas.microsoft.com/office/drawing/2014/main" id="{984DC3F3-ACC5-E21F-6AE9-5F47037C84C6}"/>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36114966-00A1-CC03-D876-508205F00547}"/>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B722688F-C219-2CA5-6CCF-9B2A1AF3C071}"/>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8D8C7616-1BB3-974C-7CD1-150DCDBE666E}"/>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FE194EFB-798E-9623-2225-A5DF3AAAB7F4}"/>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BD07C7A8-B113-57DB-74B6-7B30D2A20E97}"/>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568C1587-B69A-272B-C978-B2C027A041F7}"/>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18DBA3D7-8B50-1805-3D52-E6ED5F11D1E9}"/>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368787B4-8C88-21F1-AEB0-21FAC538F007}"/>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470DA12C-4C9B-F3B2-B222-72FF6AB33B49}"/>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88DE8258-B136-B757-6105-3A5A6D21B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A810C176-37B8-C936-033E-B6C173887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F3058603-AF1D-0C91-0998-173A279FAD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4D84D8-7E84-5A44-09F8-23325A4DB776}"/>
              </a:ext>
            </a:extLst>
          </p:cNvPr>
          <p:cNvSpPr txBox="1"/>
          <p:nvPr/>
        </p:nvSpPr>
        <p:spPr>
          <a:xfrm>
            <a:off x="2117062" y="359844"/>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C2136D92-E7C7-900E-5352-8960987DBFA7}"/>
              </a:ext>
            </a:extLst>
          </p:cNvPr>
          <p:cNvSpPr txBox="1"/>
          <p:nvPr/>
        </p:nvSpPr>
        <p:spPr>
          <a:xfrm>
            <a:off x="869728" y="144106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E799A0AB-0563-57EB-A2AB-3AAAD57CFB4A}"/>
              </a:ext>
            </a:extLst>
          </p:cNvPr>
          <p:cNvSpPr txBox="1"/>
          <p:nvPr/>
        </p:nvSpPr>
        <p:spPr>
          <a:xfrm>
            <a:off x="5257992" y="1548646"/>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171CF536-A268-A190-1B18-A9AB81A18E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474" y="2469248"/>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A4F17E0-6160-BD76-793D-F83EE93A6023}"/>
              </a:ext>
            </a:extLst>
          </p:cNvPr>
          <p:cNvPicPr>
            <a:picLocks noChangeAspect="1"/>
          </p:cNvPicPr>
          <p:nvPr/>
        </p:nvPicPr>
        <p:blipFill>
          <a:blip r:embed="rId9"/>
          <a:stretch>
            <a:fillRect/>
          </a:stretch>
        </p:blipFill>
        <p:spPr>
          <a:xfrm>
            <a:off x="4889013" y="2479357"/>
            <a:ext cx="3906868" cy="1759768"/>
          </a:xfrm>
          <a:prstGeom prst="rect">
            <a:avLst/>
          </a:prstGeom>
        </p:spPr>
      </p:pic>
      <p:cxnSp>
        <p:nvCxnSpPr>
          <p:cNvPr id="3" name="Google Shape;357;p28">
            <a:extLst>
              <a:ext uri="{FF2B5EF4-FFF2-40B4-BE49-F238E27FC236}">
                <a16:creationId xmlns:a16="http://schemas.microsoft.com/office/drawing/2014/main" id="{63AD568A-DE79-20E2-DEE3-2E9AD28A9D52}"/>
              </a:ext>
            </a:extLst>
          </p:cNvPr>
          <p:cNvCxnSpPr>
            <a:cxnSpLocks/>
          </p:cNvCxnSpPr>
          <p:nvPr/>
        </p:nvCxnSpPr>
        <p:spPr>
          <a:xfrm flipH="1">
            <a:off x="362474" y="6184579"/>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79A187AA-BC06-121B-AC2C-78E23E20D929}"/>
              </a:ext>
            </a:extLst>
          </p:cNvPr>
          <p:cNvCxnSpPr>
            <a:cxnSpLocks/>
          </p:cNvCxnSpPr>
          <p:nvPr/>
        </p:nvCxnSpPr>
        <p:spPr>
          <a:xfrm flipH="1">
            <a:off x="4921065" y="6184579"/>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E3833D07-C422-7A9F-C3E9-9B4AD1B507C1}"/>
              </a:ext>
            </a:extLst>
          </p:cNvPr>
          <p:cNvSpPr txBox="1"/>
          <p:nvPr/>
        </p:nvSpPr>
        <p:spPr>
          <a:xfrm>
            <a:off x="2664383" y="-841227"/>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BDAC4B74-BAEC-EDD6-5F67-4FECF13116CE}"/>
              </a:ext>
            </a:extLst>
          </p:cNvPr>
          <p:cNvSpPr txBox="1"/>
          <p:nvPr/>
        </p:nvSpPr>
        <p:spPr>
          <a:xfrm>
            <a:off x="356274" y="6425435"/>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73961F9F-0669-0C92-C18B-AAC2C18F57CF}"/>
              </a:ext>
            </a:extLst>
          </p:cNvPr>
          <p:cNvSpPr txBox="1"/>
          <p:nvPr/>
        </p:nvSpPr>
        <p:spPr>
          <a:xfrm>
            <a:off x="4364785" y="5486778"/>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Tree>
    <p:extLst>
      <p:ext uri="{BB962C8B-B14F-4D97-AF65-F5344CB8AC3E}">
        <p14:creationId xmlns:p14="http://schemas.microsoft.com/office/powerpoint/2010/main" val="117667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E1A7DB2A-6F34-C3EE-D770-003DA8954019}"/>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2A9AD23E-602B-1FD3-AF86-482096EFD559}"/>
              </a:ext>
            </a:extLst>
          </p:cNvPr>
          <p:cNvGrpSpPr/>
          <p:nvPr/>
        </p:nvGrpSpPr>
        <p:grpSpPr>
          <a:xfrm rot="17230245">
            <a:off x="613360" y="3119417"/>
            <a:ext cx="3610757" cy="3814450"/>
            <a:chOff x="5155193" y="1772475"/>
            <a:chExt cx="3610757" cy="3814450"/>
          </a:xfrm>
        </p:grpSpPr>
        <p:pic>
          <p:nvPicPr>
            <p:cNvPr id="352" name="Google Shape;352;p28">
              <a:extLst>
                <a:ext uri="{FF2B5EF4-FFF2-40B4-BE49-F238E27FC236}">
                  <a16:creationId xmlns:a16="http://schemas.microsoft.com/office/drawing/2014/main" id="{00096279-E1B1-F65B-08F3-AAF5035F076F}"/>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F66663FE-C224-F6A1-8C48-95BD79973E58}"/>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46D5C85C-A314-E310-9661-DBFA3B4F0E97}"/>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DFD8FE36-E0F3-FE83-63AC-88221A6D5F15}"/>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0CC9B285-DE61-F47C-60A6-8D9445CD84B5}"/>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A8B755A5-61C1-B450-1CC7-1A5C3E24B831}"/>
              </a:ext>
            </a:extLst>
          </p:cNvPr>
          <p:cNvCxnSpPr>
            <a:cxnSpLocks/>
          </p:cNvCxnSpPr>
          <p:nvPr/>
        </p:nvCxnSpPr>
        <p:spPr>
          <a:xfrm>
            <a:off x="4061278" y="-4161373"/>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D3539BDA-9B81-D956-EFC2-2549BD7C8857}"/>
              </a:ext>
            </a:extLst>
          </p:cNvPr>
          <p:cNvGrpSpPr/>
          <p:nvPr/>
        </p:nvGrpSpPr>
        <p:grpSpPr>
          <a:xfrm rot="13622819">
            <a:off x="5067179" y="-2620063"/>
            <a:ext cx="3610757" cy="3814450"/>
            <a:chOff x="5155193" y="1772475"/>
            <a:chExt cx="3610757" cy="3814450"/>
          </a:xfrm>
        </p:grpSpPr>
        <p:pic>
          <p:nvPicPr>
            <p:cNvPr id="6" name="Google Shape;352;p28">
              <a:extLst>
                <a:ext uri="{FF2B5EF4-FFF2-40B4-BE49-F238E27FC236}">
                  <a16:creationId xmlns:a16="http://schemas.microsoft.com/office/drawing/2014/main" id="{D13C1FFD-3909-62B3-0A7C-636819186A78}"/>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3D9C813F-1814-4F0D-824A-702F5B110D0B}"/>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0DA0A1C4-F42F-8F47-80A7-BB9533996F81}"/>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C1F6C271-C68D-0504-14BC-F86914D15273}"/>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5BC8C580-6761-A207-1B87-51A6BF17A61E}"/>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7FF225BF-2DBC-4622-5FDA-2EE9F350CF8A}"/>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2FFF6DAF-1CF8-EABB-2D7C-466ACA4595C9}"/>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13E32B57-DB12-D686-AAC4-D353535E9779}"/>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DF7FE138-975B-7A0D-CFEA-9FBD918B4C83}"/>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E5E2E666-9443-6587-209A-4704CF29A69A}"/>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AC94BB20-90F9-0BA2-0B4F-F6A2B26903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8FD48EF2-093F-C778-B734-1D9599C66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3F0D441D-240B-4C0A-B0F3-64DC068A6C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D8578B8-3BB1-357E-48A7-385CD53F43D7}"/>
              </a:ext>
            </a:extLst>
          </p:cNvPr>
          <p:cNvSpPr txBox="1"/>
          <p:nvPr/>
        </p:nvSpPr>
        <p:spPr>
          <a:xfrm>
            <a:off x="1831608" y="-2900480"/>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56A6F8FE-D4D3-9708-6F01-E5B342C59D71}"/>
              </a:ext>
            </a:extLst>
          </p:cNvPr>
          <p:cNvSpPr txBox="1"/>
          <p:nvPr/>
        </p:nvSpPr>
        <p:spPr>
          <a:xfrm>
            <a:off x="-5310441" y="130657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EC4907E9-2635-F877-3911-E289A0748D0E}"/>
              </a:ext>
            </a:extLst>
          </p:cNvPr>
          <p:cNvSpPr txBox="1"/>
          <p:nvPr/>
        </p:nvSpPr>
        <p:spPr>
          <a:xfrm>
            <a:off x="11565403" y="1499774"/>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9937914C-3120-B0AD-B6F6-465A53EED3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7172" y="2756424"/>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4724A1C-B1C7-F589-E2AC-FCEECD32BEB7}"/>
              </a:ext>
            </a:extLst>
          </p:cNvPr>
          <p:cNvPicPr>
            <a:picLocks noChangeAspect="1"/>
          </p:cNvPicPr>
          <p:nvPr/>
        </p:nvPicPr>
        <p:blipFill>
          <a:blip r:embed="rId9"/>
          <a:stretch>
            <a:fillRect/>
          </a:stretch>
        </p:blipFill>
        <p:spPr>
          <a:xfrm>
            <a:off x="11419581" y="2589853"/>
            <a:ext cx="3906868" cy="1759768"/>
          </a:xfrm>
          <a:prstGeom prst="rect">
            <a:avLst/>
          </a:prstGeom>
        </p:spPr>
      </p:pic>
      <p:cxnSp>
        <p:nvCxnSpPr>
          <p:cNvPr id="3" name="Google Shape;357;p28">
            <a:extLst>
              <a:ext uri="{FF2B5EF4-FFF2-40B4-BE49-F238E27FC236}">
                <a16:creationId xmlns:a16="http://schemas.microsoft.com/office/drawing/2014/main" id="{08FDA9BC-51B8-654C-590F-201FA5C0EEC2}"/>
              </a:ext>
            </a:extLst>
          </p:cNvPr>
          <p:cNvCxnSpPr>
            <a:cxnSpLocks/>
          </p:cNvCxnSpPr>
          <p:nvPr/>
        </p:nvCxnSpPr>
        <p:spPr>
          <a:xfrm flipH="1">
            <a:off x="300777" y="2756424"/>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2CE2AFBA-28EC-3B8C-489C-83708DE91339}"/>
              </a:ext>
            </a:extLst>
          </p:cNvPr>
          <p:cNvCxnSpPr>
            <a:cxnSpLocks/>
          </p:cNvCxnSpPr>
          <p:nvPr/>
        </p:nvCxnSpPr>
        <p:spPr>
          <a:xfrm flipH="1">
            <a:off x="4536701" y="2756424"/>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55359C8D-59F3-6916-C8D6-F05D96B283A7}"/>
              </a:ext>
            </a:extLst>
          </p:cNvPr>
          <p:cNvSpPr txBox="1"/>
          <p:nvPr/>
        </p:nvSpPr>
        <p:spPr>
          <a:xfrm>
            <a:off x="2621150" y="359227"/>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0C2E2CC6-D638-7C0D-057E-7B2E8C412364}"/>
              </a:ext>
            </a:extLst>
          </p:cNvPr>
          <p:cNvSpPr txBox="1"/>
          <p:nvPr/>
        </p:nvSpPr>
        <p:spPr>
          <a:xfrm>
            <a:off x="331144" y="2233187"/>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DF7DE778-5D86-760C-AFF3-3EF119A2BFEE}"/>
              </a:ext>
            </a:extLst>
          </p:cNvPr>
          <p:cNvSpPr txBox="1"/>
          <p:nvPr/>
        </p:nvSpPr>
        <p:spPr>
          <a:xfrm>
            <a:off x="4413171" y="2946517"/>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
        <p:nvSpPr>
          <p:cNvPr id="15" name="TextBox 14">
            <a:extLst>
              <a:ext uri="{FF2B5EF4-FFF2-40B4-BE49-F238E27FC236}">
                <a16:creationId xmlns:a16="http://schemas.microsoft.com/office/drawing/2014/main" id="{14195C44-B9DF-F364-5B3E-8A8A42C0570E}"/>
              </a:ext>
            </a:extLst>
          </p:cNvPr>
          <p:cNvSpPr txBox="1"/>
          <p:nvPr/>
        </p:nvSpPr>
        <p:spPr>
          <a:xfrm>
            <a:off x="-5843464" y="1163820"/>
            <a:ext cx="5110204" cy="707886"/>
          </a:xfrm>
          <a:prstGeom prst="rect">
            <a:avLst/>
          </a:prstGeom>
          <a:noFill/>
        </p:spPr>
        <p:txBody>
          <a:bodyPr wrap="square" rtlCol="0">
            <a:spAutoFit/>
          </a:bodyPr>
          <a:lstStyle/>
          <a:p>
            <a:r>
              <a:rPr lang="en-IN" sz="4000" b="1" dirty="0">
                <a:solidFill>
                  <a:schemeClr val="tx1"/>
                </a:solidFill>
                <a:latin typeface="Michroma" panose="020B0604020202020204" charset="0"/>
              </a:rPr>
              <a:t>CONCLUSION</a:t>
            </a:r>
          </a:p>
        </p:txBody>
      </p:sp>
      <p:sp>
        <p:nvSpPr>
          <p:cNvPr id="19" name="TextBox 18">
            <a:extLst>
              <a:ext uri="{FF2B5EF4-FFF2-40B4-BE49-F238E27FC236}">
                <a16:creationId xmlns:a16="http://schemas.microsoft.com/office/drawing/2014/main" id="{37E14F72-CE8E-D40E-4823-B73408922F53}"/>
              </a:ext>
            </a:extLst>
          </p:cNvPr>
          <p:cNvSpPr txBox="1"/>
          <p:nvPr/>
        </p:nvSpPr>
        <p:spPr>
          <a:xfrm>
            <a:off x="-7130095" y="2519478"/>
            <a:ext cx="7105490" cy="1815882"/>
          </a:xfrm>
          <a:prstGeom prst="rect">
            <a:avLst/>
          </a:prstGeom>
          <a:noFill/>
        </p:spPr>
        <p:txBody>
          <a:bodyPr wrap="square">
            <a:spAutoFit/>
          </a:bodyPr>
          <a:lstStyle/>
          <a:p>
            <a:r>
              <a:rPr lang="en-US" dirty="0">
                <a:solidFill>
                  <a:schemeClr val="accent6"/>
                </a:solidFill>
                <a:latin typeface="Michroma" panose="020B0604020202020204" charset="0"/>
              </a:rPr>
              <a:t>Convolutional Autoencoders (CAEs) offer a simple yet powerful method for anomaly detection, outperforming more complex models like YOLO and GANs in ease of use and scalability. Our goal is to enhance CAE accuracy with techniques like denoising while making it practical for small businesses. This approach bridges research gaps and simplifies real-world applications, with future work focused on refining our methodology and optimizing performance.</a:t>
            </a:r>
          </a:p>
        </p:txBody>
      </p:sp>
    </p:spTree>
    <p:extLst>
      <p:ext uri="{BB962C8B-B14F-4D97-AF65-F5344CB8AC3E}">
        <p14:creationId xmlns:p14="http://schemas.microsoft.com/office/powerpoint/2010/main" val="1361405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D353A9C0-9280-7221-35E3-4906C2BB0363}"/>
            </a:ext>
          </a:extLst>
        </p:cNvPr>
        <p:cNvGrpSpPr/>
        <p:nvPr/>
      </p:nvGrpSpPr>
      <p:grpSpPr>
        <a:xfrm>
          <a:off x="0" y="0"/>
          <a:ext cx="0" cy="0"/>
          <a:chOff x="0" y="0"/>
          <a:chExt cx="0" cy="0"/>
        </a:xfrm>
      </p:grpSpPr>
      <p:sp>
        <p:nvSpPr>
          <p:cNvPr id="349" name="Google Shape;349;p28">
            <a:extLst>
              <a:ext uri="{FF2B5EF4-FFF2-40B4-BE49-F238E27FC236}">
                <a16:creationId xmlns:a16="http://schemas.microsoft.com/office/drawing/2014/main" id="{6552AE5C-1734-2F77-037D-38DD58C76D91}"/>
              </a:ext>
            </a:extLst>
          </p:cNvPr>
          <p:cNvSpPr txBox="1">
            <a:spLocks noGrp="1"/>
          </p:cNvSpPr>
          <p:nvPr>
            <p:ph type="ctrTitle"/>
          </p:nvPr>
        </p:nvSpPr>
        <p:spPr>
          <a:xfrm>
            <a:off x="867500" y="5617666"/>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a:extLst>
              <a:ext uri="{FF2B5EF4-FFF2-40B4-BE49-F238E27FC236}">
                <a16:creationId xmlns:a16="http://schemas.microsoft.com/office/drawing/2014/main" id="{0DF702DC-B300-BF6F-95F0-348BC5F954C9}"/>
              </a:ext>
            </a:extLst>
          </p:cNvPr>
          <p:cNvGrpSpPr/>
          <p:nvPr/>
        </p:nvGrpSpPr>
        <p:grpSpPr>
          <a:xfrm>
            <a:off x="6866467" y="2293691"/>
            <a:ext cx="3610757" cy="3814450"/>
            <a:chOff x="5155193" y="1772475"/>
            <a:chExt cx="3610757" cy="3814450"/>
          </a:xfrm>
        </p:grpSpPr>
        <p:pic>
          <p:nvPicPr>
            <p:cNvPr id="352" name="Google Shape;352;p28">
              <a:extLst>
                <a:ext uri="{FF2B5EF4-FFF2-40B4-BE49-F238E27FC236}">
                  <a16:creationId xmlns:a16="http://schemas.microsoft.com/office/drawing/2014/main" id="{144A9387-5BDE-F9A6-B326-EF2D6A52AF01}"/>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84B356F7-C956-F6C5-E450-173D63A4C034}"/>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822B26B6-228E-C880-4B00-46F7D4AECFC7}"/>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EC8396EE-A32F-BFB2-C85A-D47D8CB6E52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0C85D9AB-B467-4887-F457-7C370DA644A0}"/>
                  </a:ext>
                </a:extLst>
              </p:cNvPr>
              <p:cNvSpPr/>
              <p:nvPr/>
            </p:nvSpPr>
            <p:spPr>
              <a:xfrm>
                <a:off x="4130460"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004A6DC2-4B54-D932-141A-F3F209E2E860}"/>
              </a:ext>
            </a:extLst>
          </p:cNvPr>
          <p:cNvCxnSpPr/>
          <p:nvPr/>
        </p:nvCxnSpPr>
        <p:spPr>
          <a:xfrm>
            <a:off x="0" y="1548650"/>
            <a:ext cx="3403200" cy="0"/>
          </a:xfrm>
          <a:prstGeom prst="straightConnector1">
            <a:avLst/>
          </a:prstGeom>
          <a:noFill/>
          <a:ln w="9525" cap="flat" cmpd="sng">
            <a:solidFill>
              <a:schemeClr val="dk2"/>
            </a:solidFill>
            <a:prstDash val="solid"/>
            <a:round/>
            <a:headEnd type="none" w="med" len="med"/>
            <a:tailEnd type="oval" w="med" len="med"/>
          </a:ln>
        </p:spPr>
      </p:cxnSp>
      <p:sp>
        <p:nvSpPr>
          <p:cNvPr id="3" name="Google Shape;349;p28">
            <a:extLst>
              <a:ext uri="{FF2B5EF4-FFF2-40B4-BE49-F238E27FC236}">
                <a16:creationId xmlns:a16="http://schemas.microsoft.com/office/drawing/2014/main" id="{5D519E74-931B-8842-F555-FB6579516835}"/>
              </a:ext>
            </a:extLst>
          </p:cNvPr>
          <p:cNvSpPr txBox="1">
            <a:spLocks/>
          </p:cNvSpPr>
          <p:nvPr/>
        </p:nvSpPr>
        <p:spPr>
          <a:xfrm>
            <a:off x="867500" y="-2523837"/>
            <a:ext cx="5211567" cy="213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endParaRPr lang="en-IN" dirty="0"/>
          </a:p>
        </p:txBody>
      </p:sp>
      <p:sp>
        <p:nvSpPr>
          <p:cNvPr id="4" name="Google Shape;349;p28">
            <a:extLst>
              <a:ext uri="{FF2B5EF4-FFF2-40B4-BE49-F238E27FC236}">
                <a16:creationId xmlns:a16="http://schemas.microsoft.com/office/drawing/2014/main" id="{D9E2D594-A2BF-C50C-AF70-FA4158978778}"/>
              </a:ext>
            </a:extLst>
          </p:cNvPr>
          <p:cNvSpPr txBox="1">
            <a:spLocks/>
          </p:cNvSpPr>
          <p:nvPr/>
        </p:nvSpPr>
        <p:spPr>
          <a:xfrm>
            <a:off x="1281658" y="-1422401"/>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2" name="TextBox 1">
            <a:extLst>
              <a:ext uri="{FF2B5EF4-FFF2-40B4-BE49-F238E27FC236}">
                <a16:creationId xmlns:a16="http://schemas.microsoft.com/office/drawing/2014/main" id="{7C9DF000-AE16-3C05-F458-6B1223B7B5F7}"/>
              </a:ext>
            </a:extLst>
          </p:cNvPr>
          <p:cNvSpPr txBox="1"/>
          <p:nvPr/>
        </p:nvSpPr>
        <p:spPr>
          <a:xfrm>
            <a:off x="3473283" y="8575429"/>
            <a:ext cx="4000299" cy="769441"/>
          </a:xfrm>
          <a:prstGeom prst="rect">
            <a:avLst/>
          </a:prstGeom>
          <a:noFill/>
        </p:spPr>
        <p:txBody>
          <a:bodyPr wrap="square" rtlCol="0">
            <a:spAutoFit/>
          </a:bodyPr>
          <a:lstStyle/>
          <a:p>
            <a:r>
              <a:rPr lang="en-IN" sz="1100" dirty="0">
                <a:solidFill>
                  <a:schemeClr val="accent6"/>
                </a:solidFill>
                <a:latin typeface="Michroma" panose="020B0604020202020204" charset="0"/>
              </a:rPr>
              <a:t>B.SURAJ  	 CB.SC.U4AIE24105</a:t>
            </a:r>
          </a:p>
          <a:p>
            <a:r>
              <a:rPr lang="en-IN" sz="1100" dirty="0">
                <a:solidFill>
                  <a:schemeClr val="accent6"/>
                </a:solidFill>
                <a:latin typeface="Michroma" panose="020B0604020202020204" charset="0"/>
              </a:rPr>
              <a:t>C,KARTHIK	 CB.SC.U4AIE24107</a:t>
            </a:r>
          </a:p>
          <a:p>
            <a:r>
              <a:rPr lang="en-IN" sz="1100" dirty="0">
                <a:solidFill>
                  <a:schemeClr val="accent6"/>
                </a:solidFill>
                <a:latin typeface="Michroma" panose="020B0604020202020204" charset="0"/>
              </a:rPr>
              <a:t>VISHNU TEJA	 CB.SC.U4AIE24130</a:t>
            </a:r>
          </a:p>
          <a:p>
            <a:r>
              <a:rPr lang="en-IN" sz="1100" dirty="0">
                <a:solidFill>
                  <a:schemeClr val="accent6"/>
                </a:solidFill>
                <a:latin typeface="Michroma" panose="020B0604020202020204" charset="0"/>
              </a:rPr>
              <a:t>I.MOHAN		 CB.SC.U4AIE24136</a:t>
            </a:r>
          </a:p>
        </p:txBody>
      </p:sp>
      <p:sp>
        <p:nvSpPr>
          <p:cNvPr id="8" name="TextBox 7">
            <a:extLst>
              <a:ext uri="{FF2B5EF4-FFF2-40B4-BE49-F238E27FC236}">
                <a16:creationId xmlns:a16="http://schemas.microsoft.com/office/drawing/2014/main" id="{7DBB7A12-A5A3-C158-9262-ADF73F8164A6}"/>
              </a:ext>
            </a:extLst>
          </p:cNvPr>
          <p:cNvSpPr txBox="1"/>
          <p:nvPr/>
        </p:nvSpPr>
        <p:spPr>
          <a:xfrm>
            <a:off x="-4914900" y="1548650"/>
            <a:ext cx="4914900" cy="954107"/>
          </a:xfrm>
          <a:prstGeom prst="rect">
            <a:avLst/>
          </a:prstGeom>
          <a:noFill/>
        </p:spPr>
        <p:txBody>
          <a:bodyPr wrap="square" rtlCol="0">
            <a:spAutoFit/>
          </a:bodyPr>
          <a:lstStyle/>
          <a:p>
            <a:r>
              <a:rPr lang="en-US" dirty="0">
                <a:solidFill>
                  <a:schemeClr val="accent6"/>
                </a:solidFill>
                <a:latin typeface="Michroma" panose="020B0604020202020204" charset="0"/>
              </a:rPr>
              <a:t>A type of unsupervised neural network that learns to compress input data into a lower-dimensional latent representation and then reconstructs it.</a:t>
            </a:r>
            <a:endParaRPr lang="en-IN" dirty="0">
              <a:solidFill>
                <a:schemeClr val="accent6"/>
              </a:solidFill>
              <a:latin typeface="Michroma" panose="020B0604020202020204" charset="0"/>
            </a:endParaRPr>
          </a:p>
        </p:txBody>
      </p:sp>
      <p:sp>
        <p:nvSpPr>
          <p:cNvPr id="9" name="TextBox 8">
            <a:extLst>
              <a:ext uri="{FF2B5EF4-FFF2-40B4-BE49-F238E27FC236}">
                <a16:creationId xmlns:a16="http://schemas.microsoft.com/office/drawing/2014/main" id="{E1ACEE08-6A51-E309-DC46-FFFBA565B170}"/>
              </a:ext>
            </a:extLst>
          </p:cNvPr>
          <p:cNvSpPr txBox="1"/>
          <p:nvPr/>
        </p:nvSpPr>
        <p:spPr>
          <a:xfrm>
            <a:off x="-4914900" y="3098799"/>
            <a:ext cx="4612969" cy="954107"/>
          </a:xfrm>
          <a:prstGeom prst="rect">
            <a:avLst/>
          </a:prstGeom>
          <a:noFill/>
        </p:spPr>
        <p:txBody>
          <a:bodyPr wrap="square" rtlCol="0">
            <a:spAutoFit/>
          </a:bodyPr>
          <a:lstStyle/>
          <a:p>
            <a:r>
              <a:rPr lang="en-US" dirty="0">
                <a:solidFill>
                  <a:schemeClr val="accent6"/>
                </a:solidFill>
                <a:latin typeface="Michroma" panose="020B0604020202020204" charset="0"/>
              </a:rPr>
              <a:t>Used for dimensionality reduction, noise filtering, and—importantly for our case—anomaly detection (by comparing the input and its reconstruction).</a:t>
            </a:r>
            <a:endParaRPr lang="en-IN" dirty="0">
              <a:solidFill>
                <a:schemeClr val="accent6"/>
              </a:solidFill>
              <a:latin typeface="Michroma" panose="020B0604020202020204" charset="0"/>
            </a:endParaRPr>
          </a:p>
        </p:txBody>
      </p:sp>
      <p:grpSp>
        <p:nvGrpSpPr>
          <p:cNvPr id="7" name="Group 6">
            <a:extLst>
              <a:ext uri="{FF2B5EF4-FFF2-40B4-BE49-F238E27FC236}">
                <a16:creationId xmlns:a16="http://schemas.microsoft.com/office/drawing/2014/main" id="{F7C2818B-CA0E-F36F-CCDE-68D9B12AE74D}"/>
              </a:ext>
            </a:extLst>
          </p:cNvPr>
          <p:cNvGrpSpPr/>
          <p:nvPr/>
        </p:nvGrpSpPr>
        <p:grpSpPr>
          <a:xfrm>
            <a:off x="1997830" y="857659"/>
            <a:ext cx="5848350" cy="3516310"/>
            <a:chOff x="10866766" y="813595"/>
            <a:chExt cx="5848350" cy="3516310"/>
          </a:xfrm>
        </p:grpSpPr>
        <p:sp>
          <p:nvSpPr>
            <p:cNvPr id="5" name="TextBox 4">
              <a:extLst>
                <a:ext uri="{FF2B5EF4-FFF2-40B4-BE49-F238E27FC236}">
                  <a16:creationId xmlns:a16="http://schemas.microsoft.com/office/drawing/2014/main" id="{C7402776-3ADB-4A5A-F60D-AFCCB9D58937}"/>
                </a:ext>
              </a:extLst>
            </p:cNvPr>
            <p:cNvSpPr txBox="1"/>
            <p:nvPr/>
          </p:nvSpPr>
          <p:spPr>
            <a:xfrm>
              <a:off x="10866766" y="1867692"/>
              <a:ext cx="5848350" cy="2462213"/>
            </a:xfrm>
            <a:prstGeom prst="rect">
              <a:avLst/>
            </a:prstGeom>
            <a:noFill/>
          </p:spPr>
          <p:txBody>
            <a:bodyPr wrap="square" rtlCol="0">
              <a:spAutoFit/>
            </a:bodyPr>
            <a:lstStyle/>
            <a:p>
              <a:r>
                <a:rPr lang="en-US" dirty="0">
                  <a:solidFill>
                    <a:schemeClr val="accent6"/>
                  </a:solidFill>
                  <a:latin typeface="Michroma" panose="020B0604020202020204" charset="0"/>
                </a:rPr>
                <a:t>1.What is a CAE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2.CAE’s architecture and applications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3.Literature Review of reference papers</a:t>
              </a:r>
              <a:br>
                <a:rPr lang="en-US" dirty="0">
                  <a:solidFill>
                    <a:schemeClr val="accent6"/>
                  </a:solidFill>
                  <a:latin typeface="Michroma" panose="020B0604020202020204" charset="0"/>
                </a:rPr>
              </a:br>
              <a:r>
                <a:rPr lang="en-US" dirty="0">
                  <a:solidFill>
                    <a:schemeClr val="accent6"/>
                  </a:solidFill>
                  <a:latin typeface="Michroma" panose="020B0604020202020204" charset="0"/>
                </a:rPr>
                <a:t>4.Comparision with other computer vision models/Architecture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5.Pros and Cons of CAE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6.Reseach Gap</a:t>
              </a:r>
              <a:br>
                <a:rPr lang="en-US" dirty="0">
                  <a:solidFill>
                    <a:schemeClr val="accent6"/>
                  </a:solidFill>
                  <a:latin typeface="Michroma" panose="020B0604020202020204" charset="0"/>
                </a:rPr>
              </a:br>
              <a:r>
                <a:rPr lang="en-US" dirty="0">
                  <a:solidFill>
                    <a:schemeClr val="accent6"/>
                  </a:solidFill>
                  <a:latin typeface="Michroma" panose="020B0604020202020204" charset="0"/>
                </a:rPr>
                <a:t>7.Objectives</a:t>
              </a:r>
              <a:br>
                <a:rPr lang="en-US" dirty="0">
                  <a:solidFill>
                    <a:schemeClr val="accent6"/>
                  </a:solidFill>
                  <a:latin typeface="Michroma" panose="020B0604020202020204" charset="0"/>
                </a:rPr>
              </a:br>
              <a:r>
                <a:rPr lang="en-US" dirty="0">
                  <a:solidFill>
                    <a:schemeClr val="accent6"/>
                  </a:solidFill>
                  <a:latin typeface="Michroma" panose="020B0604020202020204" charset="0"/>
                </a:rPr>
                <a:t>8.Data Description </a:t>
              </a:r>
              <a:br>
                <a:rPr lang="en-US" dirty="0">
                  <a:solidFill>
                    <a:schemeClr val="accent6"/>
                  </a:solidFill>
                  <a:latin typeface="Michroma" panose="020B0604020202020204" charset="0"/>
                </a:rPr>
              </a:br>
              <a:r>
                <a:rPr lang="en-US" dirty="0">
                  <a:solidFill>
                    <a:schemeClr val="accent6"/>
                  </a:solidFill>
                  <a:latin typeface="Michroma" panose="020B0604020202020204" charset="0"/>
                </a:rPr>
                <a:t>9.Time Line</a:t>
              </a:r>
              <a:br>
                <a:rPr lang="en-US" dirty="0">
                  <a:solidFill>
                    <a:schemeClr val="accent6"/>
                  </a:solidFill>
                  <a:latin typeface="Michroma" panose="020B0604020202020204" charset="0"/>
                </a:rPr>
              </a:br>
              <a:r>
                <a:rPr lang="en-US" dirty="0">
                  <a:solidFill>
                    <a:schemeClr val="accent6"/>
                  </a:solidFill>
                  <a:latin typeface="Michroma" panose="020B0604020202020204" charset="0"/>
                </a:rPr>
                <a:t>10.Conclusion </a:t>
              </a:r>
              <a:endParaRPr lang="en-IN" dirty="0">
                <a:solidFill>
                  <a:schemeClr val="accent6"/>
                </a:solidFill>
                <a:latin typeface="Michroma" panose="020B0604020202020204" charset="0"/>
              </a:endParaRPr>
            </a:p>
          </p:txBody>
        </p:sp>
        <p:sp>
          <p:nvSpPr>
            <p:cNvPr id="6" name="TextBox 5">
              <a:extLst>
                <a:ext uri="{FF2B5EF4-FFF2-40B4-BE49-F238E27FC236}">
                  <a16:creationId xmlns:a16="http://schemas.microsoft.com/office/drawing/2014/main" id="{0E2B64FF-095C-F170-8502-4E86C633CAA8}"/>
                </a:ext>
              </a:extLst>
            </p:cNvPr>
            <p:cNvSpPr txBox="1"/>
            <p:nvPr/>
          </p:nvSpPr>
          <p:spPr>
            <a:xfrm>
              <a:off x="11280999" y="813595"/>
              <a:ext cx="3353803" cy="584775"/>
            </a:xfrm>
            <a:prstGeom prst="rect">
              <a:avLst/>
            </a:prstGeom>
            <a:noFill/>
          </p:spPr>
          <p:txBody>
            <a:bodyPr wrap="none" rtlCol="0">
              <a:spAutoFit/>
            </a:bodyPr>
            <a:lstStyle/>
            <a:p>
              <a:r>
                <a:rPr lang="en-US" sz="3200" b="1" dirty="0">
                  <a:solidFill>
                    <a:schemeClr val="accent6"/>
                  </a:solidFill>
                  <a:latin typeface="Michroma" panose="020B0604020202020204" charset="0"/>
                </a:rPr>
                <a:t>OVERVIEW</a:t>
              </a:r>
              <a:endParaRPr lang="en-IN" sz="3200" b="1" dirty="0">
                <a:solidFill>
                  <a:schemeClr val="accent6"/>
                </a:solidFill>
                <a:latin typeface="Michroma" panose="020B0604020202020204" charset="0"/>
              </a:endParaRPr>
            </a:p>
          </p:txBody>
        </p:sp>
      </p:grpSp>
    </p:spTree>
    <p:extLst>
      <p:ext uri="{BB962C8B-B14F-4D97-AF65-F5344CB8AC3E}">
        <p14:creationId xmlns:p14="http://schemas.microsoft.com/office/powerpoint/2010/main" val="1866114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C6876F87-7263-DCFD-3E1A-E6DB1CD5E541}"/>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A39DD84C-68BD-F20F-C854-9FAEEA6B58B1}"/>
              </a:ext>
            </a:extLst>
          </p:cNvPr>
          <p:cNvGrpSpPr/>
          <p:nvPr/>
        </p:nvGrpSpPr>
        <p:grpSpPr>
          <a:xfrm rot="12055630">
            <a:off x="6707413" y="3077756"/>
            <a:ext cx="3610757" cy="3814450"/>
            <a:chOff x="5155193" y="1772475"/>
            <a:chExt cx="3610757" cy="3814450"/>
          </a:xfrm>
        </p:grpSpPr>
        <p:pic>
          <p:nvPicPr>
            <p:cNvPr id="352" name="Google Shape;352;p28">
              <a:extLst>
                <a:ext uri="{FF2B5EF4-FFF2-40B4-BE49-F238E27FC236}">
                  <a16:creationId xmlns:a16="http://schemas.microsoft.com/office/drawing/2014/main" id="{51F04307-5E88-6336-8A4B-D5442A272C56}"/>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1110A52B-0027-065F-0DCC-4C6D75A29E27}"/>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001F039C-3F26-CB59-A687-A774D858D933}"/>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0DB3FE7F-28A5-578C-7805-7E5DC1B63A8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5E4436DB-7E47-D0D7-A6C3-1550E9D7A7B8}"/>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C36C60CD-C0F4-73AA-553E-32C3D07FD080}"/>
              </a:ext>
            </a:extLst>
          </p:cNvPr>
          <p:cNvCxnSpPr>
            <a:cxnSpLocks/>
          </p:cNvCxnSpPr>
          <p:nvPr/>
        </p:nvCxnSpPr>
        <p:spPr>
          <a:xfrm>
            <a:off x="4061278" y="-4161373"/>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0297BA97-D7E4-3B0C-48E1-A823B4440136}"/>
              </a:ext>
            </a:extLst>
          </p:cNvPr>
          <p:cNvGrpSpPr/>
          <p:nvPr/>
        </p:nvGrpSpPr>
        <p:grpSpPr>
          <a:xfrm rot="12051925">
            <a:off x="-860252" y="-2167806"/>
            <a:ext cx="3610757" cy="3814450"/>
            <a:chOff x="5155193" y="1772475"/>
            <a:chExt cx="3610757" cy="3814450"/>
          </a:xfrm>
        </p:grpSpPr>
        <p:pic>
          <p:nvPicPr>
            <p:cNvPr id="6" name="Google Shape;352;p28">
              <a:extLst>
                <a:ext uri="{FF2B5EF4-FFF2-40B4-BE49-F238E27FC236}">
                  <a16:creationId xmlns:a16="http://schemas.microsoft.com/office/drawing/2014/main" id="{23D7643E-2B96-9CFB-DA94-07E0FEAC5255}"/>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7CA44FB1-A925-AB0A-E91B-5865B12DB343}"/>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4C359BB9-3817-68DC-E53E-2DF54C8EB022}"/>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EDDC9C0E-A3A7-1520-53E2-79050B7979E6}"/>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8C0D275A-4B5D-D308-4DA1-31D30A51C722}"/>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0369A8C8-889E-6EE4-D9D4-45AE4613028A}"/>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79EF277B-6687-33EB-2571-1AB014C87A25}"/>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FB5AB5C7-4CA7-F511-AD84-5F0E6FD5E6B5}"/>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7EBAA04B-9AE1-EF3A-E270-4D59F5D7BEAE}"/>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CFBDB3ED-000E-00A6-3B72-11F51A0FCA06}"/>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D52FFA30-4D79-63C4-03A7-6706EC3ADE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75DBCF25-42A8-CFE0-BBD7-666BA2D4B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54A134D7-0EC1-2125-AD34-0A8A9EF47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2D1C01-E704-7870-4F23-856C469AF7BE}"/>
              </a:ext>
            </a:extLst>
          </p:cNvPr>
          <p:cNvSpPr txBox="1"/>
          <p:nvPr/>
        </p:nvSpPr>
        <p:spPr>
          <a:xfrm>
            <a:off x="1831608" y="-2900480"/>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4570AED7-9762-B37F-B170-0D50D90B6C60}"/>
              </a:ext>
            </a:extLst>
          </p:cNvPr>
          <p:cNvSpPr txBox="1"/>
          <p:nvPr/>
        </p:nvSpPr>
        <p:spPr>
          <a:xfrm>
            <a:off x="-5310441" y="130657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EEB4EAD5-DFDE-D4D5-E5A4-E361C97F4D82}"/>
              </a:ext>
            </a:extLst>
          </p:cNvPr>
          <p:cNvSpPr txBox="1"/>
          <p:nvPr/>
        </p:nvSpPr>
        <p:spPr>
          <a:xfrm>
            <a:off x="11565403" y="1499774"/>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572DA97B-31A3-44CA-E4F5-5817DD4FB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7172" y="2756424"/>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D5D33CD-A10C-2CEC-E341-F80E31D98800}"/>
              </a:ext>
            </a:extLst>
          </p:cNvPr>
          <p:cNvPicPr>
            <a:picLocks noChangeAspect="1"/>
          </p:cNvPicPr>
          <p:nvPr/>
        </p:nvPicPr>
        <p:blipFill>
          <a:blip r:embed="rId9"/>
          <a:stretch>
            <a:fillRect/>
          </a:stretch>
        </p:blipFill>
        <p:spPr>
          <a:xfrm>
            <a:off x="11419581" y="2589853"/>
            <a:ext cx="3906868" cy="1759768"/>
          </a:xfrm>
          <a:prstGeom prst="rect">
            <a:avLst/>
          </a:prstGeom>
        </p:spPr>
      </p:pic>
      <p:cxnSp>
        <p:nvCxnSpPr>
          <p:cNvPr id="3" name="Google Shape;357;p28">
            <a:extLst>
              <a:ext uri="{FF2B5EF4-FFF2-40B4-BE49-F238E27FC236}">
                <a16:creationId xmlns:a16="http://schemas.microsoft.com/office/drawing/2014/main" id="{FBECBB1C-2803-4EE8-F09F-EDE49BCBD4C0}"/>
              </a:ext>
            </a:extLst>
          </p:cNvPr>
          <p:cNvCxnSpPr>
            <a:cxnSpLocks/>
          </p:cNvCxnSpPr>
          <p:nvPr/>
        </p:nvCxnSpPr>
        <p:spPr>
          <a:xfrm flipH="1">
            <a:off x="9348444" y="2866202"/>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22343178-27CF-B058-A989-3E5CC6BB7CCF}"/>
              </a:ext>
            </a:extLst>
          </p:cNvPr>
          <p:cNvCxnSpPr>
            <a:cxnSpLocks/>
          </p:cNvCxnSpPr>
          <p:nvPr/>
        </p:nvCxnSpPr>
        <p:spPr>
          <a:xfrm flipH="1">
            <a:off x="12821887" y="2866202"/>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3F87C801-175D-286E-8179-180DB51392AC}"/>
              </a:ext>
            </a:extLst>
          </p:cNvPr>
          <p:cNvSpPr txBox="1"/>
          <p:nvPr/>
        </p:nvSpPr>
        <p:spPr>
          <a:xfrm>
            <a:off x="2496457" y="-1439533"/>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6C7C2B23-558A-F8D5-449C-5FF8D8E107D5}"/>
              </a:ext>
            </a:extLst>
          </p:cNvPr>
          <p:cNvSpPr txBox="1"/>
          <p:nvPr/>
        </p:nvSpPr>
        <p:spPr>
          <a:xfrm>
            <a:off x="9418676" y="2334765"/>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3B574A47-2B01-7BB9-DB9C-14B637446F21}"/>
              </a:ext>
            </a:extLst>
          </p:cNvPr>
          <p:cNvSpPr txBox="1"/>
          <p:nvPr/>
        </p:nvSpPr>
        <p:spPr>
          <a:xfrm>
            <a:off x="13432934" y="3046860"/>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
        <p:nvSpPr>
          <p:cNvPr id="15" name="TextBox 14">
            <a:extLst>
              <a:ext uri="{FF2B5EF4-FFF2-40B4-BE49-F238E27FC236}">
                <a16:creationId xmlns:a16="http://schemas.microsoft.com/office/drawing/2014/main" id="{E3170C16-5071-AA36-9C50-FA015E073DF8}"/>
              </a:ext>
            </a:extLst>
          </p:cNvPr>
          <p:cNvSpPr txBox="1"/>
          <p:nvPr/>
        </p:nvSpPr>
        <p:spPr>
          <a:xfrm>
            <a:off x="1514947" y="784106"/>
            <a:ext cx="5110204" cy="707886"/>
          </a:xfrm>
          <a:prstGeom prst="rect">
            <a:avLst/>
          </a:prstGeom>
          <a:noFill/>
        </p:spPr>
        <p:txBody>
          <a:bodyPr wrap="square" rtlCol="0">
            <a:spAutoFit/>
          </a:bodyPr>
          <a:lstStyle/>
          <a:p>
            <a:r>
              <a:rPr lang="en-IN" sz="4000" b="1" dirty="0">
                <a:solidFill>
                  <a:schemeClr val="tx1"/>
                </a:solidFill>
                <a:latin typeface="Michroma" panose="020B0604020202020204" charset="0"/>
              </a:rPr>
              <a:t>CONCLUSION</a:t>
            </a:r>
          </a:p>
        </p:txBody>
      </p:sp>
      <p:sp>
        <p:nvSpPr>
          <p:cNvPr id="19" name="TextBox 18">
            <a:extLst>
              <a:ext uri="{FF2B5EF4-FFF2-40B4-BE49-F238E27FC236}">
                <a16:creationId xmlns:a16="http://schemas.microsoft.com/office/drawing/2014/main" id="{9C150A55-F78E-C74C-F0FC-7F7DFC903849}"/>
              </a:ext>
            </a:extLst>
          </p:cNvPr>
          <p:cNvSpPr txBox="1"/>
          <p:nvPr/>
        </p:nvSpPr>
        <p:spPr>
          <a:xfrm>
            <a:off x="1277618" y="1944389"/>
            <a:ext cx="7105490" cy="1815882"/>
          </a:xfrm>
          <a:prstGeom prst="rect">
            <a:avLst/>
          </a:prstGeom>
          <a:noFill/>
        </p:spPr>
        <p:txBody>
          <a:bodyPr wrap="square">
            <a:spAutoFit/>
          </a:bodyPr>
          <a:lstStyle/>
          <a:p>
            <a:r>
              <a:rPr lang="en-US" dirty="0">
                <a:solidFill>
                  <a:schemeClr val="accent6"/>
                </a:solidFill>
                <a:latin typeface="Michroma" panose="020B0604020202020204" charset="0"/>
              </a:rPr>
              <a:t>Convolutional Autoencoders (CAEs) offer a simple yet powerful method for anomaly detection, outperforming more complex models like YOLO and GANs in ease of use and scalability. Our goal is to enhance CAE accuracy with techniques like denoising while making it practical for small businesses. This approach bridges research gaps and simplifies real-world applications, with future work focused on refining our methodology and optimizing performance.</a:t>
            </a:r>
          </a:p>
        </p:txBody>
      </p:sp>
      <p:sp>
        <p:nvSpPr>
          <p:cNvPr id="17" name="TextBox 16">
            <a:extLst>
              <a:ext uri="{FF2B5EF4-FFF2-40B4-BE49-F238E27FC236}">
                <a16:creationId xmlns:a16="http://schemas.microsoft.com/office/drawing/2014/main" id="{02C7051F-2953-8196-4FF5-72E45C0B64A9}"/>
              </a:ext>
            </a:extLst>
          </p:cNvPr>
          <p:cNvSpPr txBox="1"/>
          <p:nvPr/>
        </p:nvSpPr>
        <p:spPr>
          <a:xfrm>
            <a:off x="2290531" y="5885842"/>
            <a:ext cx="5715000" cy="646331"/>
          </a:xfrm>
          <a:prstGeom prst="rect">
            <a:avLst/>
          </a:prstGeom>
          <a:noFill/>
        </p:spPr>
        <p:txBody>
          <a:bodyPr wrap="square" rtlCol="0">
            <a:spAutoFit/>
          </a:bodyPr>
          <a:lstStyle/>
          <a:p>
            <a:r>
              <a:rPr lang="en-US" sz="3600" b="1" dirty="0">
                <a:solidFill>
                  <a:schemeClr val="accent6"/>
                </a:solidFill>
                <a:latin typeface="Michroma" panose="020B0604020202020204" charset="0"/>
              </a:rPr>
              <a:t>THANK YOU </a:t>
            </a:r>
            <a:endParaRPr lang="en-IN" sz="3600" b="1" dirty="0">
              <a:solidFill>
                <a:schemeClr val="accent6"/>
              </a:solidFill>
              <a:latin typeface="Michroma" panose="020B0604020202020204" charset="0"/>
            </a:endParaRPr>
          </a:p>
        </p:txBody>
      </p:sp>
    </p:spTree>
    <p:extLst>
      <p:ext uri="{BB962C8B-B14F-4D97-AF65-F5344CB8AC3E}">
        <p14:creationId xmlns:p14="http://schemas.microsoft.com/office/powerpoint/2010/main" val="325558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9FD4FF1D-0FE7-53A3-34D5-6F7BF547C7D6}"/>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CF0ED774-6F54-54C8-A7C6-6E214E8CF70D}"/>
              </a:ext>
            </a:extLst>
          </p:cNvPr>
          <p:cNvGrpSpPr/>
          <p:nvPr/>
        </p:nvGrpSpPr>
        <p:grpSpPr>
          <a:xfrm rot="12055630">
            <a:off x="6707413" y="3077756"/>
            <a:ext cx="3610757" cy="3814450"/>
            <a:chOff x="5155193" y="1772475"/>
            <a:chExt cx="3610757" cy="3814450"/>
          </a:xfrm>
        </p:grpSpPr>
        <p:pic>
          <p:nvPicPr>
            <p:cNvPr id="352" name="Google Shape;352;p28">
              <a:extLst>
                <a:ext uri="{FF2B5EF4-FFF2-40B4-BE49-F238E27FC236}">
                  <a16:creationId xmlns:a16="http://schemas.microsoft.com/office/drawing/2014/main" id="{599260D8-31A6-E58C-C6B8-F04530EBE084}"/>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6C01C14C-8F5A-3917-A7D3-443E14C889A2}"/>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675C112D-21D5-576C-74D3-7357CA43E8FF}"/>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1CFDFBEE-B2E3-BD6E-B03D-B7948662AE99}"/>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4156E395-0A5C-7AB4-C554-CEC409F099B2}"/>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E14314D8-1789-0585-3758-3EDCE87326A8}"/>
              </a:ext>
            </a:extLst>
          </p:cNvPr>
          <p:cNvCxnSpPr>
            <a:cxnSpLocks/>
          </p:cNvCxnSpPr>
          <p:nvPr/>
        </p:nvCxnSpPr>
        <p:spPr>
          <a:xfrm>
            <a:off x="4061278" y="-4161373"/>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5116B039-7CA4-6483-17DE-F31707448BFE}"/>
              </a:ext>
            </a:extLst>
          </p:cNvPr>
          <p:cNvGrpSpPr/>
          <p:nvPr/>
        </p:nvGrpSpPr>
        <p:grpSpPr>
          <a:xfrm rot="12051925">
            <a:off x="-860252" y="-2167806"/>
            <a:ext cx="3610757" cy="3814450"/>
            <a:chOff x="5155193" y="1772475"/>
            <a:chExt cx="3610757" cy="3814450"/>
          </a:xfrm>
        </p:grpSpPr>
        <p:pic>
          <p:nvPicPr>
            <p:cNvPr id="6" name="Google Shape;352;p28">
              <a:extLst>
                <a:ext uri="{FF2B5EF4-FFF2-40B4-BE49-F238E27FC236}">
                  <a16:creationId xmlns:a16="http://schemas.microsoft.com/office/drawing/2014/main" id="{B947F359-A84E-9F9E-2089-6387C89CD403}"/>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4A7AF7FD-2B3D-7D0E-2845-C57801C6AF1B}"/>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8063D82C-F93D-2268-270C-372B848FC525}"/>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B7E12396-D4D1-AF5D-D2B3-15B8C35642DB}"/>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9E343617-A9A8-44C5-5C06-1E76689B7B4F}"/>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5456E2C6-0A8B-2C3E-33FC-93A4ABA33E85}"/>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830B582F-3238-A948-E2E8-3272DC3AABF2}"/>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91EFE8C1-3CF1-E5E8-BD81-1343C7B98E81}"/>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FCBFE8C7-4D90-D882-FFA8-8B99DE4AEB7D}"/>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7902CD37-75BA-B96C-EEFC-4E3391E1E911}"/>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EB7626BF-8C14-1D77-1C62-01F9D2FE4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C9A04C41-C66D-520A-5CD4-1A33305390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79A4D3D7-00DA-2866-7C39-21B7422007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11F6E48-E4AF-17DC-7F48-A4DE4A1DA2F1}"/>
              </a:ext>
            </a:extLst>
          </p:cNvPr>
          <p:cNvSpPr txBox="1"/>
          <p:nvPr/>
        </p:nvSpPr>
        <p:spPr>
          <a:xfrm>
            <a:off x="1831608" y="-2900480"/>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D9CCDDEB-2D44-EDC0-8C07-8C93D9DC8438}"/>
              </a:ext>
            </a:extLst>
          </p:cNvPr>
          <p:cNvSpPr txBox="1"/>
          <p:nvPr/>
        </p:nvSpPr>
        <p:spPr>
          <a:xfrm>
            <a:off x="-5310441" y="130657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344DE471-111E-1D87-E99E-71B80A138D54}"/>
              </a:ext>
            </a:extLst>
          </p:cNvPr>
          <p:cNvSpPr txBox="1"/>
          <p:nvPr/>
        </p:nvSpPr>
        <p:spPr>
          <a:xfrm>
            <a:off x="11565403" y="1499774"/>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E59DE06B-0021-6558-3C99-6262308B66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7172" y="2756424"/>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D683428-A115-EBD9-746C-206B1DEC0FBF}"/>
              </a:ext>
            </a:extLst>
          </p:cNvPr>
          <p:cNvPicPr>
            <a:picLocks noChangeAspect="1"/>
          </p:cNvPicPr>
          <p:nvPr/>
        </p:nvPicPr>
        <p:blipFill>
          <a:blip r:embed="rId9"/>
          <a:stretch>
            <a:fillRect/>
          </a:stretch>
        </p:blipFill>
        <p:spPr>
          <a:xfrm>
            <a:off x="11419581" y="2589853"/>
            <a:ext cx="3906868" cy="1759768"/>
          </a:xfrm>
          <a:prstGeom prst="rect">
            <a:avLst/>
          </a:prstGeom>
        </p:spPr>
      </p:pic>
      <p:cxnSp>
        <p:nvCxnSpPr>
          <p:cNvPr id="3" name="Google Shape;357;p28">
            <a:extLst>
              <a:ext uri="{FF2B5EF4-FFF2-40B4-BE49-F238E27FC236}">
                <a16:creationId xmlns:a16="http://schemas.microsoft.com/office/drawing/2014/main" id="{DD59D882-44E7-F328-A1EB-67A13E3D7090}"/>
              </a:ext>
            </a:extLst>
          </p:cNvPr>
          <p:cNvCxnSpPr>
            <a:cxnSpLocks/>
          </p:cNvCxnSpPr>
          <p:nvPr/>
        </p:nvCxnSpPr>
        <p:spPr>
          <a:xfrm flipH="1">
            <a:off x="9348444" y="2866202"/>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BA791DC6-11AA-D6F7-597E-B5318972BDD0}"/>
              </a:ext>
            </a:extLst>
          </p:cNvPr>
          <p:cNvCxnSpPr>
            <a:cxnSpLocks/>
          </p:cNvCxnSpPr>
          <p:nvPr/>
        </p:nvCxnSpPr>
        <p:spPr>
          <a:xfrm flipH="1">
            <a:off x="12821887" y="2866202"/>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1CFE467E-6988-E837-E9D5-9D2F481F91C6}"/>
              </a:ext>
            </a:extLst>
          </p:cNvPr>
          <p:cNvSpPr txBox="1"/>
          <p:nvPr/>
        </p:nvSpPr>
        <p:spPr>
          <a:xfrm>
            <a:off x="2496457" y="-1439533"/>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68DB3A3D-531F-0FF6-3773-FC0261583F67}"/>
              </a:ext>
            </a:extLst>
          </p:cNvPr>
          <p:cNvSpPr txBox="1"/>
          <p:nvPr/>
        </p:nvSpPr>
        <p:spPr>
          <a:xfrm>
            <a:off x="9418676" y="2334765"/>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23F4E667-853F-76F2-A00E-1FF344F8459A}"/>
              </a:ext>
            </a:extLst>
          </p:cNvPr>
          <p:cNvSpPr txBox="1"/>
          <p:nvPr/>
        </p:nvSpPr>
        <p:spPr>
          <a:xfrm>
            <a:off x="13432934" y="3046860"/>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
        <p:nvSpPr>
          <p:cNvPr id="15" name="TextBox 14">
            <a:extLst>
              <a:ext uri="{FF2B5EF4-FFF2-40B4-BE49-F238E27FC236}">
                <a16:creationId xmlns:a16="http://schemas.microsoft.com/office/drawing/2014/main" id="{21660E13-2401-261B-93AF-1E41FA23FD16}"/>
              </a:ext>
            </a:extLst>
          </p:cNvPr>
          <p:cNvSpPr txBox="1"/>
          <p:nvPr/>
        </p:nvSpPr>
        <p:spPr>
          <a:xfrm>
            <a:off x="1831608" y="-4471841"/>
            <a:ext cx="5110204" cy="707886"/>
          </a:xfrm>
          <a:prstGeom prst="rect">
            <a:avLst/>
          </a:prstGeom>
          <a:noFill/>
        </p:spPr>
        <p:txBody>
          <a:bodyPr wrap="square" rtlCol="0">
            <a:spAutoFit/>
          </a:bodyPr>
          <a:lstStyle/>
          <a:p>
            <a:r>
              <a:rPr lang="en-IN" sz="4000" b="1" dirty="0">
                <a:solidFill>
                  <a:schemeClr val="tx1"/>
                </a:solidFill>
                <a:latin typeface="Michroma" panose="020B0604020202020204" charset="0"/>
              </a:rPr>
              <a:t>CONCLUSION</a:t>
            </a:r>
          </a:p>
        </p:txBody>
      </p:sp>
      <p:sp>
        <p:nvSpPr>
          <p:cNvPr id="19" name="TextBox 18">
            <a:extLst>
              <a:ext uri="{FF2B5EF4-FFF2-40B4-BE49-F238E27FC236}">
                <a16:creationId xmlns:a16="http://schemas.microsoft.com/office/drawing/2014/main" id="{E30D283D-988C-93DE-F191-FA5140D325C5}"/>
              </a:ext>
            </a:extLst>
          </p:cNvPr>
          <p:cNvSpPr txBox="1"/>
          <p:nvPr/>
        </p:nvSpPr>
        <p:spPr>
          <a:xfrm>
            <a:off x="1019255" y="-3106875"/>
            <a:ext cx="7105490" cy="1815882"/>
          </a:xfrm>
          <a:prstGeom prst="rect">
            <a:avLst/>
          </a:prstGeom>
          <a:noFill/>
        </p:spPr>
        <p:txBody>
          <a:bodyPr wrap="square">
            <a:spAutoFit/>
          </a:bodyPr>
          <a:lstStyle/>
          <a:p>
            <a:r>
              <a:rPr lang="en-US" dirty="0">
                <a:solidFill>
                  <a:schemeClr val="accent6"/>
                </a:solidFill>
                <a:latin typeface="Michroma" panose="020B0604020202020204" charset="0"/>
              </a:rPr>
              <a:t>Convolutional Autoencoders (CAEs) offer a simple yet powerful method for anomaly detection, outperforming more complex models like YOLO and GANs in ease of use and scalability. Our goal is to enhance CAE accuracy with techniques like denoising while making it practical for small businesses. This approach bridges research gaps and simplifies real-world applications, with future work focused on refining our methodology and optimizing performance.</a:t>
            </a:r>
          </a:p>
        </p:txBody>
      </p:sp>
      <p:sp>
        <p:nvSpPr>
          <p:cNvPr id="17" name="TextBox 16">
            <a:extLst>
              <a:ext uri="{FF2B5EF4-FFF2-40B4-BE49-F238E27FC236}">
                <a16:creationId xmlns:a16="http://schemas.microsoft.com/office/drawing/2014/main" id="{5B92A047-9C3F-FF29-67BB-102F576100E6}"/>
              </a:ext>
            </a:extLst>
          </p:cNvPr>
          <p:cNvSpPr txBox="1"/>
          <p:nvPr/>
        </p:nvSpPr>
        <p:spPr>
          <a:xfrm>
            <a:off x="2321165" y="2361544"/>
            <a:ext cx="5715000" cy="646331"/>
          </a:xfrm>
          <a:prstGeom prst="rect">
            <a:avLst/>
          </a:prstGeom>
          <a:noFill/>
        </p:spPr>
        <p:txBody>
          <a:bodyPr wrap="square" rtlCol="0">
            <a:spAutoFit/>
          </a:bodyPr>
          <a:lstStyle/>
          <a:p>
            <a:r>
              <a:rPr lang="en-US" sz="3600" b="1" dirty="0">
                <a:solidFill>
                  <a:schemeClr val="accent6"/>
                </a:solidFill>
                <a:latin typeface="Michroma" panose="020B0604020202020204" charset="0"/>
              </a:rPr>
              <a:t>THANK YOU </a:t>
            </a:r>
            <a:endParaRPr lang="en-IN" sz="3600" b="1" dirty="0">
              <a:solidFill>
                <a:schemeClr val="accent6"/>
              </a:solidFill>
              <a:latin typeface="Michroma" panose="020B0604020202020204" charset="0"/>
            </a:endParaRPr>
          </a:p>
        </p:txBody>
      </p:sp>
      <p:pic>
        <p:nvPicPr>
          <p:cNvPr id="21" name="Picture 20">
            <a:extLst>
              <a:ext uri="{FF2B5EF4-FFF2-40B4-BE49-F238E27FC236}">
                <a16:creationId xmlns:a16="http://schemas.microsoft.com/office/drawing/2014/main" id="{F35477ED-C6FD-15FC-B2E5-C237B9EB4F5B}"/>
              </a:ext>
            </a:extLst>
          </p:cNvPr>
          <p:cNvPicPr>
            <a:picLocks noChangeAspect="1"/>
          </p:cNvPicPr>
          <p:nvPr/>
        </p:nvPicPr>
        <p:blipFill>
          <a:blip r:embed="rId10"/>
          <a:stretch>
            <a:fillRect/>
          </a:stretch>
        </p:blipFill>
        <p:spPr>
          <a:xfrm>
            <a:off x="-5153909" y="530868"/>
            <a:ext cx="4185206" cy="4016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1305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3F74A576-F5C5-9001-375B-95EDF9C409F2}"/>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581963E5-39EF-720F-6E4C-FBC2B4D8DEED}"/>
              </a:ext>
            </a:extLst>
          </p:cNvPr>
          <p:cNvGrpSpPr/>
          <p:nvPr/>
        </p:nvGrpSpPr>
        <p:grpSpPr>
          <a:xfrm rot="12055630">
            <a:off x="6707413" y="3077756"/>
            <a:ext cx="3610757" cy="3814450"/>
            <a:chOff x="5155193" y="1772475"/>
            <a:chExt cx="3610757" cy="3814450"/>
          </a:xfrm>
        </p:grpSpPr>
        <p:pic>
          <p:nvPicPr>
            <p:cNvPr id="352" name="Google Shape;352;p28">
              <a:extLst>
                <a:ext uri="{FF2B5EF4-FFF2-40B4-BE49-F238E27FC236}">
                  <a16:creationId xmlns:a16="http://schemas.microsoft.com/office/drawing/2014/main" id="{299939DD-2588-84DB-2826-F38933A31207}"/>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5012FEE5-709B-256F-711F-49BC4D33FD12}"/>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16BE0508-DA18-D287-346B-CC5EEDBE853D}"/>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D3D00CD5-A908-98A0-4A29-F1FB0964B9F2}"/>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333BFE7F-304E-0A4F-05CA-FBDD2BA6DB3A}"/>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82A6C4E7-AEA3-74E2-B2DB-3AAC9AF9A677}"/>
              </a:ext>
            </a:extLst>
          </p:cNvPr>
          <p:cNvCxnSpPr>
            <a:cxnSpLocks/>
          </p:cNvCxnSpPr>
          <p:nvPr/>
        </p:nvCxnSpPr>
        <p:spPr>
          <a:xfrm>
            <a:off x="4061278" y="-4161373"/>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4CB06A1B-D0DB-1DB8-26EE-8297E91711EE}"/>
              </a:ext>
            </a:extLst>
          </p:cNvPr>
          <p:cNvGrpSpPr/>
          <p:nvPr/>
        </p:nvGrpSpPr>
        <p:grpSpPr>
          <a:xfrm rot="12051925">
            <a:off x="-860252" y="-2167806"/>
            <a:ext cx="3610757" cy="3814450"/>
            <a:chOff x="5155193" y="1772475"/>
            <a:chExt cx="3610757" cy="3814450"/>
          </a:xfrm>
        </p:grpSpPr>
        <p:pic>
          <p:nvPicPr>
            <p:cNvPr id="6" name="Google Shape;352;p28">
              <a:extLst>
                <a:ext uri="{FF2B5EF4-FFF2-40B4-BE49-F238E27FC236}">
                  <a16:creationId xmlns:a16="http://schemas.microsoft.com/office/drawing/2014/main" id="{ADC283B3-F24A-EEB8-7FDB-9E2937B086C8}"/>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DB0768F4-9C70-A9D7-2535-C184DF08F86F}"/>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01D5D4A2-71A4-C2A7-E409-8CB60F96AD77}"/>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9C4E9D34-D724-D027-BF77-849CE8AB199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CCAF4C96-1A1C-8894-1D5E-5E7160106357}"/>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BA1940CE-B6B5-5B8D-9D3D-29A436A90CAF}"/>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9EA15E7F-3EDD-37AB-D442-10A9DB5CC9E1}"/>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CBCCE0FA-F6DD-67CC-B95C-3682FC0BCFDD}"/>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2C110E68-F663-B903-D419-59A79A60D3DD}"/>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E2E6C4CB-24BB-0F10-A93B-C8E8A6B2CC87}"/>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454AEB9E-63DB-D355-49F2-115023D19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C52D7A85-290B-9995-32F2-66CF195EEA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5E79E5C4-43FB-C675-3F42-6DCDFF766C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67451AD-6E95-5FFC-EF7E-BE006DAC382E}"/>
              </a:ext>
            </a:extLst>
          </p:cNvPr>
          <p:cNvSpPr txBox="1"/>
          <p:nvPr/>
        </p:nvSpPr>
        <p:spPr>
          <a:xfrm>
            <a:off x="1831608" y="-2900480"/>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142C07BB-D992-0676-F2B7-1FA6C68A3CBE}"/>
              </a:ext>
            </a:extLst>
          </p:cNvPr>
          <p:cNvSpPr txBox="1"/>
          <p:nvPr/>
        </p:nvSpPr>
        <p:spPr>
          <a:xfrm>
            <a:off x="-5310441" y="130657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DB7B4196-8615-E80F-DDCC-16FF475CCC26}"/>
              </a:ext>
            </a:extLst>
          </p:cNvPr>
          <p:cNvSpPr txBox="1"/>
          <p:nvPr/>
        </p:nvSpPr>
        <p:spPr>
          <a:xfrm>
            <a:off x="11565403" y="1499774"/>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AC933E67-932C-2C16-22BE-3B0A6A8471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7172" y="2756424"/>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342A23E-A36D-0936-9503-5C63814E90F2}"/>
              </a:ext>
            </a:extLst>
          </p:cNvPr>
          <p:cNvPicPr>
            <a:picLocks noChangeAspect="1"/>
          </p:cNvPicPr>
          <p:nvPr/>
        </p:nvPicPr>
        <p:blipFill>
          <a:blip r:embed="rId9"/>
          <a:stretch>
            <a:fillRect/>
          </a:stretch>
        </p:blipFill>
        <p:spPr>
          <a:xfrm>
            <a:off x="11419581" y="2589853"/>
            <a:ext cx="3906868" cy="1759768"/>
          </a:xfrm>
          <a:prstGeom prst="rect">
            <a:avLst/>
          </a:prstGeom>
        </p:spPr>
      </p:pic>
      <p:cxnSp>
        <p:nvCxnSpPr>
          <p:cNvPr id="3" name="Google Shape;357;p28">
            <a:extLst>
              <a:ext uri="{FF2B5EF4-FFF2-40B4-BE49-F238E27FC236}">
                <a16:creationId xmlns:a16="http://schemas.microsoft.com/office/drawing/2014/main" id="{633147DC-C7A5-7D6C-881F-5645F80C7FF7}"/>
              </a:ext>
            </a:extLst>
          </p:cNvPr>
          <p:cNvCxnSpPr>
            <a:cxnSpLocks/>
          </p:cNvCxnSpPr>
          <p:nvPr/>
        </p:nvCxnSpPr>
        <p:spPr>
          <a:xfrm flipH="1">
            <a:off x="9348444" y="2866202"/>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DFD27CF2-6F4F-82A5-2FD3-7E0B2AC2B100}"/>
              </a:ext>
            </a:extLst>
          </p:cNvPr>
          <p:cNvCxnSpPr>
            <a:cxnSpLocks/>
          </p:cNvCxnSpPr>
          <p:nvPr/>
        </p:nvCxnSpPr>
        <p:spPr>
          <a:xfrm flipH="1">
            <a:off x="12821887" y="2866202"/>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2AD2530F-EDA6-07C5-4476-BAD3E27F3DC4}"/>
              </a:ext>
            </a:extLst>
          </p:cNvPr>
          <p:cNvSpPr txBox="1"/>
          <p:nvPr/>
        </p:nvSpPr>
        <p:spPr>
          <a:xfrm>
            <a:off x="2496457" y="-1439533"/>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A7BCF1E5-569D-3D82-8B11-D174568F3FF4}"/>
              </a:ext>
            </a:extLst>
          </p:cNvPr>
          <p:cNvSpPr txBox="1"/>
          <p:nvPr/>
        </p:nvSpPr>
        <p:spPr>
          <a:xfrm>
            <a:off x="9418676" y="2334765"/>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6A01A2A7-5D8F-EA3C-DF49-D567266EBCDF}"/>
              </a:ext>
            </a:extLst>
          </p:cNvPr>
          <p:cNvSpPr txBox="1"/>
          <p:nvPr/>
        </p:nvSpPr>
        <p:spPr>
          <a:xfrm>
            <a:off x="13432934" y="3046860"/>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
        <p:nvSpPr>
          <p:cNvPr id="15" name="TextBox 14">
            <a:extLst>
              <a:ext uri="{FF2B5EF4-FFF2-40B4-BE49-F238E27FC236}">
                <a16:creationId xmlns:a16="http://schemas.microsoft.com/office/drawing/2014/main" id="{0655FAA8-39D6-8D29-80AC-55E2ABA28F8F}"/>
              </a:ext>
            </a:extLst>
          </p:cNvPr>
          <p:cNvSpPr txBox="1"/>
          <p:nvPr/>
        </p:nvSpPr>
        <p:spPr>
          <a:xfrm>
            <a:off x="1831608" y="-4471841"/>
            <a:ext cx="5110204" cy="707886"/>
          </a:xfrm>
          <a:prstGeom prst="rect">
            <a:avLst/>
          </a:prstGeom>
          <a:noFill/>
        </p:spPr>
        <p:txBody>
          <a:bodyPr wrap="square" rtlCol="0">
            <a:spAutoFit/>
          </a:bodyPr>
          <a:lstStyle/>
          <a:p>
            <a:r>
              <a:rPr lang="en-IN" sz="4000" b="1" dirty="0">
                <a:solidFill>
                  <a:schemeClr val="tx1"/>
                </a:solidFill>
                <a:latin typeface="Michroma" panose="020B0604020202020204" charset="0"/>
              </a:rPr>
              <a:t>CONCLUSION</a:t>
            </a:r>
          </a:p>
        </p:txBody>
      </p:sp>
      <p:sp>
        <p:nvSpPr>
          <p:cNvPr id="19" name="TextBox 18">
            <a:extLst>
              <a:ext uri="{FF2B5EF4-FFF2-40B4-BE49-F238E27FC236}">
                <a16:creationId xmlns:a16="http://schemas.microsoft.com/office/drawing/2014/main" id="{04ECE5DE-E93F-3600-0C98-C35F92424F99}"/>
              </a:ext>
            </a:extLst>
          </p:cNvPr>
          <p:cNvSpPr txBox="1"/>
          <p:nvPr/>
        </p:nvSpPr>
        <p:spPr>
          <a:xfrm>
            <a:off x="1019255" y="-3106875"/>
            <a:ext cx="7105490" cy="1815882"/>
          </a:xfrm>
          <a:prstGeom prst="rect">
            <a:avLst/>
          </a:prstGeom>
          <a:noFill/>
        </p:spPr>
        <p:txBody>
          <a:bodyPr wrap="square">
            <a:spAutoFit/>
          </a:bodyPr>
          <a:lstStyle/>
          <a:p>
            <a:r>
              <a:rPr lang="en-US" dirty="0">
                <a:solidFill>
                  <a:schemeClr val="accent6"/>
                </a:solidFill>
                <a:latin typeface="Michroma" panose="020B0604020202020204" charset="0"/>
              </a:rPr>
              <a:t>Convolutional Autoencoders (CAEs) offer a simple yet powerful method for anomaly detection, outperforming more complex models like YOLO and GANs in ease of use and scalability. Our goal is to enhance CAE accuracy with techniques like denoising while making it practical for small businesses. This approach bridges research gaps and simplifies real-world applications, with future work focused on refining our methodology and optimizing performance.</a:t>
            </a:r>
          </a:p>
        </p:txBody>
      </p:sp>
      <p:sp>
        <p:nvSpPr>
          <p:cNvPr id="17" name="TextBox 16">
            <a:extLst>
              <a:ext uri="{FF2B5EF4-FFF2-40B4-BE49-F238E27FC236}">
                <a16:creationId xmlns:a16="http://schemas.microsoft.com/office/drawing/2014/main" id="{8B1BC5CC-A8EA-D936-856D-580A28FB1437}"/>
              </a:ext>
            </a:extLst>
          </p:cNvPr>
          <p:cNvSpPr txBox="1"/>
          <p:nvPr/>
        </p:nvSpPr>
        <p:spPr>
          <a:xfrm>
            <a:off x="11955203" y="2456922"/>
            <a:ext cx="5715000" cy="646331"/>
          </a:xfrm>
          <a:prstGeom prst="rect">
            <a:avLst/>
          </a:prstGeom>
          <a:noFill/>
        </p:spPr>
        <p:txBody>
          <a:bodyPr wrap="square" rtlCol="0">
            <a:spAutoFit/>
          </a:bodyPr>
          <a:lstStyle/>
          <a:p>
            <a:r>
              <a:rPr lang="en-US" sz="3600" b="1" dirty="0">
                <a:solidFill>
                  <a:schemeClr val="accent6"/>
                </a:solidFill>
                <a:latin typeface="Michroma" panose="020B0604020202020204" charset="0"/>
              </a:rPr>
              <a:t>THANK YOU </a:t>
            </a:r>
            <a:endParaRPr lang="en-IN" sz="3600" b="1" dirty="0">
              <a:solidFill>
                <a:schemeClr val="accent6"/>
              </a:solidFill>
              <a:latin typeface="Michroma" panose="020B0604020202020204" charset="0"/>
            </a:endParaRPr>
          </a:p>
        </p:txBody>
      </p:sp>
      <p:pic>
        <p:nvPicPr>
          <p:cNvPr id="21" name="Picture 20">
            <a:extLst>
              <a:ext uri="{FF2B5EF4-FFF2-40B4-BE49-F238E27FC236}">
                <a16:creationId xmlns:a16="http://schemas.microsoft.com/office/drawing/2014/main" id="{D80ED01B-8A26-13DF-F49C-49A44F93F4FA}"/>
              </a:ext>
            </a:extLst>
          </p:cNvPr>
          <p:cNvPicPr>
            <a:picLocks noChangeAspect="1"/>
          </p:cNvPicPr>
          <p:nvPr/>
        </p:nvPicPr>
        <p:blipFill>
          <a:blip r:embed="rId10"/>
          <a:stretch>
            <a:fillRect/>
          </a:stretch>
        </p:blipFill>
        <p:spPr>
          <a:xfrm>
            <a:off x="2032859" y="530868"/>
            <a:ext cx="4185206" cy="4016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918023B7-B7F4-3405-2801-4256B0CEF81D}"/>
              </a:ext>
            </a:extLst>
          </p:cNvPr>
          <p:cNvPicPr>
            <a:picLocks noChangeAspect="1"/>
          </p:cNvPicPr>
          <p:nvPr/>
        </p:nvPicPr>
        <p:blipFill>
          <a:blip r:embed="rId11"/>
          <a:stretch>
            <a:fillRect/>
          </a:stretch>
        </p:blipFill>
        <p:spPr>
          <a:xfrm>
            <a:off x="1858944" y="-3867473"/>
            <a:ext cx="4853201" cy="2692744"/>
          </a:xfrm>
          <a:prstGeom prst="roundRect">
            <a:avLst>
              <a:gd name="adj" fmla="val 2061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699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1CF6460C-85E4-9BC9-9842-87B76D4E4A9A}"/>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F08BFD3C-A35B-CEF9-08DF-B7DB55D0ED68}"/>
              </a:ext>
            </a:extLst>
          </p:cNvPr>
          <p:cNvGrpSpPr/>
          <p:nvPr/>
        </p:nvGrpSpPr>
        <p:grpSpPr>
          <a:xfrm rot="12055630">
            <a:off x="6707413" y="3077756"/>
            <a:ext cx="3610757" cy="3814450"/>
            <a:chOff x="5155193" y="1772475"/>
            <a:chExt cx="3610757" cy="3814450"/>
          </a:xfrm>
        </p:grpSpPr>
        <p:pic>
          <p:nvPicPr>
            <p:cNvPr id="352" name="Google Shape;352;p28">
              <a:extLst>
                <a:ext uri="{FF2B5EF4-FFF2-40B4-BE49-F238E27FC236}">
                  <a16:creationId xmlns:a16="http://schemas.microsoft.com/office/drawing/2014/main" id="{EB786A49-D684-AC4A-D499-B5C411D384A7}"/>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06A0D4CE-6EB3-C48B-A796-DF1384FFD36E}"/>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F9DA26C2-1E87-FC09-AD74-649401BAE501}"/>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536939B3-3395-01B1-6C56-A2E77CE19312}"/>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3C6B40C0-D2C2-2343-D596-290A56C1B435}"/>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4C6DDD41-C69D-95E4-B335-5A859AE0BB46}"/>
              </a:ext>
            </a:extLst>
          </p:cNvPr>
          <p:cNvCxnSpPr>
            <a:cxnSpLocks/>
          </p:cNvCxnSpPr>
          <p:nvPr/>
        </p:nvCxnSpPr>
        <p:spPr>
          <a:xfrm>
            <a:off x="4061278" y="-4161373"/>
            <a:ext cx="0" cy="3812061"/>
          </a:xfrm>
          <a:prstGeom prst="straightConnector1">
            <a:avLst/>
          </a:prstGeom>
          <a:noFill/>
          <a:ln w="9525" cap="flat" cmpd="sng">
            <a:solidFill>
              <a:schemeClr val="dk2"/>
            </a:solidFill>
            <a:prstDash val="solid"/>
            <a:round/>
            <a:headEnd type="none" w="med" len="med"/>
            <a:tailEnd type="oval" w="med" len="med"/>
          </a:ln>
        </p:spPr>
      </p:cxnSp>
      <p:grpSp>
        <p:nvGrpSpPr>
          <p:cNvPr id="2" name="Google Shape;351;p28">
            <a:extLst>
              <a:ext uri="{FF2B5EF4-FFF2-40B4-BE49-F238E27FC236}">
                <a16:creationId xmlns:a16="http://schemas.microsoft.com/office/drawing/2014/main" id="{826E00F1-6FAC-736E-AB3E-AF6E48AAC4B3}"/>
              </a:ext>
            </a:extLst>
          </p:cNvPr>
          <p:cNvGrpSpPr/>
          <p:nvPr/>
        </p:nvGrpSpPr>
        <p:grpSpPr>
          <a:xfrm rot="12051925">
            <a:off x="-860252" y="-2167806"/>
            <a:ext cx="3610757" cy="3814450"/>
            <a:chOff x="5155193" y="1772475"/>
            <a:chExt cx="3610757" cy="3814450"/>
          </a:xfrm>
        </p:grpSpPr>
        <p:pic>
          <p:nvPicPr>
            <p:cNvPr id="6" name="Google Shape;352;p28">
              <a:extLst>
                <a:ext uri="{FF2B5EF4-FFF2-40B4-BE49-F238E27FC236}">
                  <a16:creationId xmlns:a16="http://schemas.microsoft.com/office/drawing/2014/main" id="{BB4FB830-6CBB-0716-9FB8-10469CA5959B}"/>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324B2128-1DC9-2ECB-9DD2-4D16747F15E8}"/>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D574E7D1-FB61-82E8-CD9A-B934817B4F7F}"/>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A7DFCBE5-CCDF-7A5B-6C25-27FF2A5870D0}"/>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198F2042-0AB0-8D47-D448-B55EB6DDA78F}"/>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24" name="TextBox 23">
            <a:extLst>
              <a:ext uri="{FF2B5EF4-FFF2-40B4-BE49-F238E27FC236}">
                <a16:creationId xmlns:a16="http://schemas.microsoft.com/office/drawing/2014/main" id="{22A398BF-FFD5-E3B6-FAD4-BD3FEC0E0204}"/>
              </a:ext>
            </a:extLst>
          </p:cNvPr>
          <p:cNvSpPr txBox="1"/>
          <p:nvPr/>
        </p:nvSpPr>
        <p:spPr>
          <a:xfrm>
            <a:off x="9593003" y="411825"/>
            <a:ext cx="4724400" cy="707886"/>
          </a:xfrm>
          <a:prstGeom prst="rect">
            <a:avLst/>
          </a:prstGeom>
          <a:noFill/>
        </p:spPr>
        <p:txBody>
          <a:bodyPr wrap="square" rtlCol="0">
            <a:spAutoFit/>
          </a:bodyPr>
          <a:lstStyle/>
          <a:p>
            <a:r>
              <a:rPr lang="en-IN" sz="4000" b="1" dirty="0">
                <a:solidFill>
                  <a:schemeClr val="accent6"/>
                </a:solidFill>
                <a:latin typeface="Michroma" panose="020B0604020202020204" charset="0"/>
              </a:rPr>
              <a:t>Research</a:t>
            </a:r>
            <a:r>
              <a:rPr lang="en-IN" sz="3600" b="1" dirty="0">
                <a:solidFill>
                  <a:schemeClr val="accent6"/>
                </a:solidFill>
                <a:latin typeface="Michroma" panose="020B0604020202020204" charset="0"/>
              </a:rPr>
              <a:t> Gap</a:t>
            </a:r>
          </a:p>
        </p:txBody>
      </p:sp>
      <p:sp>
        <p:nvSpPr>
          <p:cNvPr id="23" name="TextBox 22">
            <a:extLst>
              <a:ext uri="{FF2B5EF4-FFF2-40B4-BE49-F238E27FC236}">
                <a16:creationId xmlns:a16="http://schemas.microsoft.com/office/drawing/2014/main" id="{A22CCD75-E7A8-B5AC-F07D-7109DE891B8C}"/>
              </a:ext>
            </a:extLst>
          </p:cNvPr>
          <p:cNvSpPr txBox="1"/>
          <p:nvPr/>
        </p:nvSpPr>
        <p:spPr>
          <a:xfrm>
            <a:off x="-4170392" y="259182"/>
            <a:ext cx="3788240" cy="646331"/>
          </a:xfrm>
          <a:prstGeom prst="rect">
            <a:avLst/>
          </a:prstGeom>
          <a:noFill/>
        </p:spPr>
        <p:txBody>
          <a:bodyPr wrap="square" rtlCol="0">
            <a:spAutoFit/>
          </a:bodyPr>
          <a:lstStyle/>
          <a:p>
            <a:r>
              <a:rPr lang="en-IN" sz="3600" b="1" dirty="0">
                <a:solidFill>
                  <a:schemeClr val="tx1"/>
                </a:solidFill>
                <a:latin typeface="Michroma" panose="020B0604020202020204" charset="0"/>
              </a:rPr>
              <a:t>Objective</a:t>
            </a:r>
          </a:p>
        </p:txBody>
      </p:sp>
      <p:sp>
        <p:nvSpPr>
          <p:cNvPr id="29" name="TextBox 28">
            <a:extLst>
              <a:ext uri="{FF2B5EF4-FFF2-40B4-BE49-F238E27FC236}">
                <a16:creationId xmlns:a16="http://schemas.microsoft.com/office/drawing/2014/main" id="{3BFDF108-9CDD-779F-06D8-764DE9E142DF}"/>
              </a:ext>
            </a:extLst>
          </p:cNvPr>
          <p:cNvSpPr txBox="1"/>
          <p:nvPr/>
        </p:nvSpPr>
        <p:spPr>
          <a:xfrm>
            <a:off x="8578195" y="6009998"/>
            <a:ext cx="3604655" cy="954107"/>
          </a:xfrm>
          <a:prstGeom prst="rect">
            <a:avLst/>
          </a:prstGeom>
          <a:noFill/>
        </p:spPr>
        <p:txBody>
          <a:bodyPr wrap="square">
            <a:spAutoFit/>
          </a:bodyPr>
          <a:lstStyle/>
          <a:p>
            <a:r>
              <a:rPr lang="en-IN" sz="2800" dirty="0">
                <a:solidFill>
                  <a:schemeClr val="tx1"/>
                </a:solidFill>
                <a:latin typeface="Michroma" panose="020B0604020202020204" charset="0"/>
              </a:rPr>
              <a:t>Simple to Implement</a:t>
            </a:r>
            <a:endParaRPr lang="en-IN" sz="2000" dirty="0">
              <a:solidFill>
                <a:schemeClr val="tx1"/>
              </a:solidFill>
              <a:latin typeface="Michroma" panose="020B0604020202020204" charset="0"/>
            </a:endParaRPr>
          </a:p>
        </p:txBody>
      </p:sp>
      <p:sp>
        <p:nvSpPr>
          <p:cNvPr id="32" name="TextBox 31">
            <a:extLst>
              <a:ext uri="{FF2B5EF4-FFF2-40B4-BE49-F238E27FC236}">
                <a16:creationId xmlns:a16="http://schemas.microsoft.com/office/drawing/2014/main" id="{9574F5A5-5DEB-0D0E-2663-16829D074BE0}"/>
              </a:ext>
            </a:extLst>
          </p:cNvPr>
          <p:cNvSpPr txBox="1"/>
          <p:nvPr/>
        </p:nvSpPr>
        <p:spPr>
          <a:xfrm>
            <a:off x="7475020" y="5254901"/>
            <a:ext cx="2500869" cy="954107"/>
          </a:xfrm>
          <a:prstGeom prst="rect">
            <a:avLst/>
          </a:prstGeom>
          <a:noFill/>
        </p:spPr>
        <p:txBody>
          <a:bodyPr wrap="square">
            <a:spAutoFit/>
          </a:bodyPr>
          <a:lstStyle/>
          <a:p>
            <a:r>
              <a:rPr lang="en-IN" sz="2800" dirty="0">
                <a:solidFill>
                  <a:schemeClr val="tx1"/>
                </a:solidFill>
                <a:latin typeface="Michroma" panose="020B0604020202020204" charset="0"/>
              </a:rPr>
              <a:t>Easy to Train</a:t>
            </a:r>
          </a:p>
        </p:txBody>
      </p:sp>
      <p:sp>
        <p:nvSpPr>
          <p:cNvPr id="33" name="TextBox 32">
            <a:extLst>
              <a:ext uri="{FF2B5EF4-FFF2-40B4-BE49-F238E27FC236}">
                <a16:creationId xmlns:a16="http://schemas.microsoft.com/office/drawing/2014/main" id="{20DD2159-F1E0-63B5-16FA-B28CA65A3B46}"/>
              </a:ext>
            </a:extLst>
          </p:cNvPr>
          <p:cNvSpPr txBox="1"/>
          <p:nvPr/>
        </p:nvSpPr>
        <p:spPr>
          <a:xfrm>
            <a:off x="10361059" y="7166563"/>
            <a:ext cx="3604655" cy="954107"/>
          </a:xfrm>
          <a:prstGeom prst="rect">
            <a:avLst/>
          </a:prstGeom>
          <a:noFill/>
        </p:spPr>
        <p:txBody>
          <a:bodyPr wrap="square">
            <a:spAutoFit/>
          </a:bodyPr>
          <a:lstStyle/>
          <a:p>
            <a:r>
              <a:rPr lang="en-IN" sz="2800" dirty="0">
                <a:solidFill>
                  <a:schemeClr val="tx1"/>
                </a:solidFill>
                <a:latin typeface="Michroma" panose="020B0604020202020204" charset="0"/>
              </a:rPr>
              <a:t>Achieve higher accuracy</a:t>
            </a:r>
            <a:endParaRPr lang="en-IN" sz="2000" dirty="0">
              <a:solidFill>
                <a:schemeClr val="tx1"/>
              </a:solidFill>
              <a:latin typeface="Michroma" panose="020B0604020202020204" charset="0"/>
            </a:endParaRPr>
          </a:p>
        </p:txBody>
      </p:sp>
      <p:pic>
        <p:nvPicPr>
          <p:cNvPr id="6146" name="Picture 2" descr="left">
            <a:extLst>
              <a:ext uri="{FF2B5EF4-FFF2-40B4-BE49-F238E27FC236}">
                <a16:creationId xmlns:a16="http://schemas.microsoft.com/office/drawing/2014/main" id="{4ED4B7EC-8E8A-4B22-B566-D941B55C9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14301521" y="7359850"/>
            <a:ext cx="514694" cy="567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ols free interface icon">
            <a:extLst>
              <a:ext uri="{FF2B5EF4-FFF2-40B4-BE49-F238E27FC236}">
                <a16:creationId xmlns:a16="http://schemas.microsoft.com/office/drawing/2014/main" id="{6932E798-4CA1-8FA5-D7F3-38ADD0934C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0884" y="6193998"/>
            <a:ext cx="655866" cy="65586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chip free interface icon">
            <a:extLst>
              <a:ext uri="{FF2B5EF4-FFF2-40B4-BE49-F238E27FC236}">
                <a16:creationId xmlns:a16="http://schemas.microsoft.com/office/drawing/2014/main" id="{9C8ED40B-5D97-4ECF-6C02-E4DDB19EC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5285" y="5254901"/>
            <a:ext cx="538175" cy="538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8E0CDC0-4220-8A9D-9BC9-AFAC5A586865}"/>
              </a:ext>
            </a:extLst>
          </p:cNvPr>
          <p:cNvSpPr txBox="1"/>
          <p:nvPr/>
        </p:nvSpPr>
        <p:spPr>
          <a:xfrm>
            <a:off x="1831608" y="-2900480"/>
            <a:ext cx="5110204" cy="523220"/>
          </a:xfrm>
          <a:prstGeom prst="rect">
            <a:avLst/>
          </a:prstGeom>
          <a:noFill/>
        </p:spPr>
        <p:txBody>
          <a:bodyPr wrap="square">
            <a:spAutoFit/>
          </a:bodyPr>
          <a:lstStyle/>
          <a:p>
            <a:r>
              <a:rPr lang="en-IN" sz="2800" b="1" dirty="0">
                <a:solidFill>
                  <a:schemeClr val="tx1"/>
                </a:solidFill>
                <a:latin typeface="Michroma" panose="020B0604020202020204" charset="0"/>
              </a:rPr>
              <a:t>Dataset Description</a:t>
            </a:r>
          </a:p>
        </p:txBody>
      </p:sp>
      <p:sp>
        <p:nvSpPr>
          <p:cNvPr id="14" name="TextBox 13">
            <a:extLst>
              <a:ext uri="{FF2B5EF4-FFF2-40B4-BE49-F238E27FC236}">
                <a16:creationId xmlns:a16="http://schemas.microsoft.com/office/drawing/2014/main" id="{2488F0A0-C255-27AA-19AF-2F575F227B6F}"/>
              </a:ext>
            </a:extLst>
          </p:cNvPr>
          <p:cNvSpPr txBox="1"/>
          <p:nvPr/>
        </p:nvSpPr>
        <p:spPr>
          <a:xfrm>
            <a:off x="-5310441" y="1306570"/>
            <a:ext cx="2748757" cy="338554"/>
          </a:xfrm>
          <a:prstGeom prst="rect">
            <a:avLst/>
          </a:prstGeom>
          <a:noFill/>
        </p:spPr>
        <p:txBody>
          <a:bodyPr wrap="square">
            <a:spAutoFit/>
          </a:bodyPr>
          <a:lstStyle/>
          <a:p>
            <a:r>
              <a:rPr lang="en-IN" sz="1600" dirty="0">
                <a:solidFill>
                  <a:schemeClr val="tx1"/>
                </a:solidFill>
                <a:latin typeface="Michroma" panose="020B0604020202020204" charset="0"/>
              </a:rPr>
              <a:t>MNIST Dataset</a:t>
            </a:r>
          </a:p>
        </p:txBody>
      </p:sp>
      <p:sp>
        <p:nvSpPr>
          <p:cNvPr id="16" name="TextBox 15">
            <a:extLst>
              <a:ext uri="{FF2B5EF4-FFF2-40B4-BE49-F238E27FC236}">
                <a16:creationId xmlns:a16="http://schemas.microsoft.com/office/drawing/2014/main" id="{F5910539-80C3-1B78-5C8F-A8DCF05C9687}"/>
              </a:ext>
            </a:extLst>
          </p:cNvPr>
          <p:cNvSpPr txBox="1"/>
          <p:nvPr/>
        </p:nvSpPr>
        <p:spPr>
          <a:xfrm>
            <a:off x="11565403" y="1499774"/>
            <a:ext cx="3429000" cy="338554"/>
          </a:xfrm>
          <a:prstGeom prst="rect">
            <a:avLst/>
          </a:prstGeom>
          <a:noFill/>
        </p:spPr>
        <p:txBody>
          <a:bodyPr wrap="square">
            <a:spAutoFit/>
          </a:bodyPr>
          <a:lstStyle/>
          <a:p>
            <a:r>
              <a:rPr lang="en-IN" sz="1600" dirty="0">
                <a:solidFill>
                  <a:schemeClr val="tx1"/>
                </a:solidFill>
                <a:latin typeface="Michroma" panose="020B0604020202020204" charset="0"/>
              </a:rPr>
              <a:t>Brain Imaging Dataset</a:t>
            </a:r>
          </a:p>
        </p:txBody>
      </p:sp>
      <p:pic>
        <p:nvPicPr>
          <p:cNvPr id="7170" name="Picture 2">
            <a:extLst>
              <a:ext uri="{FF2B5EF4-FFF2-40B4-BE49-F238E27FC236}">
                <a16:creationId xmlns:a16="http://schemas.microsoft.com/office/drawing/2014/main" id="{071C1E30-8EBF-35C3-A8ED-18BDB9EC5E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7172" y="2756424"/>
            <a:ext cx="3582376" cy="17911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7E9EF2C-AA6C-1E4F-5F16-C05FADCE9B07}"/>
              </a:ext>
            </a:extLst>
          </p:cNvPr>
          <p:cNvPicPr>
            <a:picLocks noChangeAspect="1"/>
          </p:cNvPicPr>
          <p:nvPr/>
        </p:nvPicPr>
        <p:blipFill>
          <a:blip r:embed="rId9"/>
          <a:stretch>
            <a:fillRect/>
          </a:stretch>
        </p:blipFill>
        <p:spPr>
          <a:xfrm>
            <a:off x="11419581" y="2589853"/>
            <a:ext cx="3906868" cy="1759768"/>
          </a:xfrm>
          <a:prstGeom prst="rect">
            <a:avLst/>
          </a:prstGeom>
        </p:spPr>
      </p:pic>
      <p:cxnSp>
        <p:nvCxnSpPr>
          <p:cNvPr id="3" name="Google Shape;357;p28">
            <a:extLst>
              <a:ext uri="{FF2B5EF4-FFF2-40B4-BE49-F238E27FC236}">
                <a16:creationId xmlns:a16="http://schemas.microsoft.com/office/drawing/2014/main" id="{82263D92-259B-2F74-75D2-F2B1D628D8F4}"/>
              </a:ext>
            </a:extLst>
          </p:cNvPr>
          <p:cNvCxnSpPr>
            <a:cxnSpLocks/>
          </p:cNvCxnSpPr>
          <p:nvPr/>
        </p:nvCxnSpPr>
        <p:spPr>
          <a:xfrm flipH="1">
            <a:off x="9348444" y="2866202"/>
            <a:ext cx="4640745" cy="0"/>
          </a:xfrm>
          <a:prstGeom prst="straightConnector1">
            <a:avLst/>
          </a:prstGeom>
          <a:noFill/>
          <a:ln w="9525" cap="flat" cmpd="sng">
            <a:solidFill>
              <a:schemeClr val="dk2"/>
            </a:solidFill>
            <a:prstDash val="solid"/>
            <a:round/>
            <a:headEnd type="none" w="med" len="med"/>
            <a:tailEnd type="oval" w="med" len="med"/>
          </a:ln>
        </p:spPr>
      </p:cxnSp>
      <p:cxnSp>
        <p:nvCxnSpPr>
          <p:cNvPr id="5" name="Google Shape;357;p28">
            <a:extLst>
              <a:ext uri="{FF2B5EF4-FFF2-40B4-BE49-F238E27FC236}">
                <a16:creationId xmlns:a16="http://schemas.microsoft.com/office/drawing/2014/main" id="{6FDB3CD2-0F32-FC65-D108-42A55495DF47}"/>
              </a:ext>
            </a:extLst>
          </p:cNvPr>
          <p:cNvCxnSpPr>
            <a:cxnSpLocks/>
          </p:cNvCxnSpPr>
          <p:nvPr/>
        </p:nvCxnSpPr>
        <p:spPr>
          <a:xfrm flipH="1">
            <a:off x="12821887" y="2866202"/>
            <a:ext cx="4041494" cy="0"/>
          </a:xfrm>
          <a:prstGeom prst="straightConnector1">
            <a:avLst/>
          </a:prstGeom>
          <a:noFill/>
          <a:ln w="9525" cap="flat" cmpd="sng">
            <a:solidFill>
              <a:schemeClr val="dk2"/>
            </a:solidFill>
            <a:prstDash val="solid"/>
            <a:round/>
            <a:headEnd type="none" w="med" len="med"/>
            <a:tailEnd type="oval" w="med" len="med"/>
          </a:ln>
        </p:spPr>
      </p:cxnSp>
      <p:sp>
        <p:nvSpPr>
          <p:cNvPr id="13" name="TextBox 12">
            <a:extLst>
              <a:ext uri="{FF2B5EF4-FFF2-40B4-BE49-F238E27FC236}">
                <a16:creationId xmlns:a16="http://schemas.microsoft.com/office/drawing/2014/main" id="{B11121FB-C4C8-AE85-D3E7-46CB042DD757}"/>
              </a:ext>
            </a:extLst>
          </p:cNvPr>
          <p:cNvSpPr txBox="1"/>
          <p:nvPr/>
        </p:nvSpPr>
        <p:spPr>
          <a:xfrm>
            <a:off x="2496457" y="-1439533"/>
            <a:ext cx="3352800" cy="646331"/>
          </a:xfrm>
          <a:prstGeom prst="rect">
            <a:avLst/>
          </a:prstGeom>
          <a:noFill/>
        </p:spPr>
        <p:txBody>
          <a:bodyPr wrap="square" rtlCol="0">
            <a:spAutoFit/>
          </a:bodyPr>
          <a:lstStyle/>
          <a:p>
            <a:r>
              <a:rPr lang="en-IN" sz="3600" b="1" dirty="0">
                <a:solidFill>
                  <a:schemeClr val="tx1"/>
                </a:solidFill>
                <a:latin typeface="Michroma" panose="020B0604020202020204" charset="0"/>
              </a:rPr>
              <a:t>TIMELINE</a:t>
            </a:r>
          </a:p>
        </p:txBody>
      </p:sp>
      <p:sp>
        <p:nvSpPr>
          <p:cNvPr id="4" name="TextBox 3">
            <a:extLst>
              <a:ext uri="{FF2B5EF4-FFF2-40B4-BE49-F238E27FC236}">
                <a16:creationId xmlns:a16="http://schemas.microsoft.com/office/drawing/2014/main" id="{0F56BB41-6F47-3D60-7CBF-41524ABE60FC}"/>
              </a:ext>
            </a:extLst>
          </p:cNvPr>
          <p:cNvSpPr txBox="1"/>
          <p:nvPr/>
        </p:nvSpPr>
        <p:spPr>
          <a:xfrm>
            <a:off x="9418676" y="2334765"/>
            <a:ext cx="1114425" cy="307777"/>
          </a:xfrm>
          <a:prstGeom prst="rect">
            <a:avLst/>
          </a:prstGeom>
          <a:noFill/>
        </p:spPr>
        <p:txBody>
          <a:bodyPr wrap="square" rtlCol="0">
            <a:spAutoFit/>
          </a:bodyPr>
          <a:lstStyle/>
          <a:p>
            <a:r>
              <a:rPr lang="en-IN" dirty="0">
                <a:solidFill>
                  <a:schemeClr val="tx1"/>
                </a:solidFill>
                <a:latin typeface="Michroma" panose="020B0604020202020204" charset="0"/>
              </a:rPr>
              <a:t>Today</a:t>
            </a:r>
          </a:p>
        </p:txBody>
      </p:sp>
      <p:sp>
        <p:nvSpPr>
          <p:cNvPr id="7" name="TextBox 6">
            <a:extLst>
              <a:ext uri="{FF2B5EF4-FFF2-40B4-BE49-F238E27FC236}">
                <a16:creationId xmlns:a16="http://schemas.microsoft.com/office/drawing/2014/main" id="{0A3321C2-D55D-63D8-405D-B1DE05AE565E}"/>
              </a:ext>
            </a:extLst>
          </p:cNvPr>
          <p:cNvSpPr txBox="1"/>
          <p:nvPr/>
        </p:nvSpPr>
        <p:spPr>
          <a:xfrm>
            <a:off x="13432934" y="3046860"/>
            <a:ext cx="2819400" cy="523220"/>
          </a:xfrm>
          <a:prstGeom prst="rect">
            <a:avLst/>
          </a:prstGeom>
          <a:noFill/>
        </p:spPr>
        <p:txBody>
          <a:bodyPr wrap="square" rtlCol="0">
            <a:spAutoFit/>
          </a:bodyPr>
          <a:lstStyle/>
          <a:p>
            <a:r>
              <a:rPr lang="en-IN" dirty="0">
                <a:solidFill>
                  <a:schemeClr val="tx1"/>
                </a:solidFill>
                <a:latin typeface="Michroma" panose="020B0604020202020204" charset="0"/>
              </a:rPr>
              <a:t>Month end or March 1</a:t>
            </a:r>
            <a:r>
              <a:rPr lang="en-IN" baseline="30000" dirty="0">
                <a:solidFill>
                  <a:schemeClr val="tx1"/>
                </a:solidFill>
                <a:latin typeface="Michroma" panose="020B0604020202020204" charset="0"/>
              </a:rPr>
              <a:t>st</a:t>
            </a:r>
            <a:r>
              <a:rPr lang="en-IN" dirty="0">
                <a:solidFill>
                  <a:schemeClr val="tx1"/>
                </a:solidFill>
                <a:latin typeface="Michroma" panose="020B0604020202020204" charset="0"/>
              </a:rPr>
              <a:t> week</a:t>
            </a:r>
          </a:p>
        </p:txBody>
      </p:sp>
      <p:sp>
        <p:nvSpPr>
          <p:cNvPr id="15" name="TextBox 14">
            <a:extLst>
              <a:ext uri="{FF2B5EF4-FFF2-40B4-BE49-F238E27FC236}">
                <a16:creationId xmlns:a16="http://schemas.microsoft.com/office/drawing/2014/main" id="{19497845-02B5-82E1-295D-5753BA5A2E44}"/>
              </a:ext>
            </a:extLst>
          </p:cNvPr>
          <p:cNvSpPr txBox="1"/>
          <p:nvPr/>
        </p:nvSpPr>
        <p:spPr>
          <a:xfrm>
            <a:off x="1831608" y="-4471841"/>
            <a:ext cx="5110204" cy="707886"/>
          </a:xfrm>
          <a:prstGeom prst="rect">
            <a:avLst/>
          </a:prstGeom>
          <a:noFill/>
        </p:spPr>
        <p:txBody>
          <a:bodyPr wrap="square" rtlCol="0">
            <a:spAutoFit/>
          </a:bodyPr>
          <a:lstStyle/>
          <a:p>
            <a:r>
              <a:rPr lang="en-IN" sz="4000" b="1" dirty="0">
                <a:solidFill>
                  <a:schemeClr val="tx1"/>
                </a:solidFill>
                <a:latin typeface="Michroma" panose="020B0604020202020204" charset="0"/>
              </a:rPr>
              <a:t>CONCLUSION</a:t>
            </a:r>
          </a:p>
        </p:txBody>
      </p:sp>
      <p:sp>
        <p:nvSpPr>
          <p:cNvPr id="19" name="TextBox 18">
            <a:extLst>
              <a:ext uri="{FF2B5EF4-FFF2-40B4-BE49-F238E27FC236}">
                <a16:creationId xmlns:a16="http://schemas.microsoft.com/office/drawing/2014/main" id="{28490317-734C-6DEE-6ED5-01C1033DDC46}"/>
              </a:ext>
            </a:extLst>
          </p:cNvPr>
          <p:cNvSpPr txBox="1"/>
          <p:nvPr/>
        </p:nvSpPr>
        <p:spPr>
          <a:xfrm>
            <a:off x="1019255" y="-3106875"/>
            <a:ext cx="7105490" cy="1815882"/>
          </a:xfrm>
          <a:prstGeom prst="rect">
            <a:avLst/>
          </a:prstGeom>
          <a:noFill/>
        </p:spPr>
        <p:txBody>
          <a:bodyPr wrap="square">
            <a:spAutoFit/>
          </a:bodyPr>
          <a:lstStyle/>
          <a:p>
            <a:r>
              <a:rPr lang="en-US" dirty="0">
                <a:solidFill>
                  <a:schemeClr val="accent6"/>
                </a:solidFill>
                <a:latin typeface="Michroma" panose="020B0604020202020204" charset="0"/>
              </a:rPr>
              <a:t>Convolutional Autoencoders (CAEs) offer a simple yet powerful method for anomaly detection, outperforming more complex models like YOLO and GANs in ease of use and scalability. Our goal is to enhance CAE accuracy with techniques like denoising while making it practical for small businesses. This approach bridges research gaps and simplifies real-world applications, with future work focused on refining our methodology and optimizing performance.</a:t>
            </a:r>
          </a:p>
        </p:txBody>
      </p:sp>
      <p:sp>
        <p:nvSpPr>
          <p:cNvPr id="17" name="TextBox 16">
            <a:extLst>
              <a:ext uri="{FF2B5EF4-FFF2-40B4-BE49-F238E27FC236}">
                <a16:creationId xmlns:a16="http://schemas.microsoft.com/office/drawing/2014/main" id="{99A276F3-CC3B-EC0C-DD92-DAD3D60D4339}"/>
              </a:ext>
            </a:extLst>
          </p:cNvPr>
          <p:cNvSpPr txBox="1"/>
          <p:nvPr/>
        </p:nvSpPr>
        <p:spPr>
          <a:xfrm>
            <a:off x="11955203" y="2456922"/>
            <a:ext cx="5715000" cy="646331"/>
          </a:xfrm>
          <a:prstGeom prst="rect">
            <a:avLst/>
          </a:prstGeom>
          <a:noFill/>
        </p:spPr>
        <p:txBody>
          <a:bodyPr wrap="square" rtlCol="0">
            <a:spAutoFit/>
          </a:bodyPr>
          <a:lstStyle/>
          <a:p>
            <a:r>
              <a:rPr lang="en-US" sz="3600" b="1" dirty="0">
                <a:solidFill>
                  <a:schemeClr val="accent6"/>
                </a:solidFill>
                <a:latin typeface="Michroma" panose="020B0604020202020204" charset="0"/>
              </a:rPr>
              <a:t>THANK YOU </a:t>
            </a:r>
            <a:endParaRPr lang="en-IN" sz="3600" b="1" dirty="0">
              <a:solidFill>
                <a:schemeClr val="accent6"/>
              </a:solidFill>
              <a:latin typeface="Michroma" panose="020B0604020202020204" charset="0"/>
            </a:endParaRPr>
          </a:p>
        </p:txBody>
      </p:sp>
      <p:pic>
        <p:nvPicPr>
          <p:cNvPr id="21" name="Picture 20">
            <a:extLst>
              <a:ext uri="{FF2B5EF4-FFF2-40B4-BE49-F238E27FC236}">
                <a16:creationId xmlns:a16="http://schemas.microsoft.com/office/drawing/2014/main" id="{11F0BA65-C216-9567-B32F-E8135629DEA8}"/>
              </a:ext>
            </a:extLst>
          </p:cNvPr>
          <p:cNvPicPr>
            <a:picLocks noChangeAspect="1"/>
          </p:cNvPicPr>
          <p:nvPr/>
        </p:nvPicPr>
        <p:blipFill>
          <a:blip r:embed="rId10"/>
          <a:stretch>
            <a:fillRect/>
          </a:stretch>
        </p:blipFill>
        <p:spPr>
          <a:xfrm>
            <a:off x="10266926" y="658930"/>
            <a:ext cx="4185206" cy="4016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a:extLst>
              <a:ext uri="{FF2B5EF4-FFF2-40B4-BE49-F238E27FC236}">
                <a16:creationId xmlns:a16="http://schemas.microsoft.com/office/drawing/2014/main" id="{08A829CA-4BCB-20E6-1D22-B793AEF1DDEB}"/>
              </a:ext>
            </a:extLst>
          </p:cNvPr>
          <p:cNvPicPr>
            <a:picLocks noChangeAspect="1"/>
          </p:cNvPicPr>
          <p:nvPr/>
        </p:nvPicPr>
        <p:blipFill>
          <a:blip r:embed="rId11"/>
          <a:stretch>
            <a:fillRect/>
          </a:stretch>
        </p:blipFill>
        <p:spPr>
          <a:xfrm>
            <a:off x="2015065" y="941346"/>
            <a:ext cx="4853201" cy="2692744"/>
          </a:xfrm>
          <a:prstGeom prst="roundRect">
            <a:avLst>
              <a:gd name="adj" fmla="val 2061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9100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84B40D7F-E13A-79C7-A2A7-527246C49510}"/>
            </a:ext>
          </a:extLst>
        </p:cNvPr>
        <p:cNvGrpSpPr/>
        <p:nvPr/>
      </p:nvGrpSpPr>
      <p:grpSpPr>
        <a:xfrm>
          <a:off x="0" y="0"/>
          <a:ext cx="0" cy="0"/>
          <a:chOff x="0" y="0"/>
          <a:chExt cx="0" cy="0"/>
        </a:xfrm>
      </p:grpSpPr>
      <p:sp>
        <p:nvSpPr>
          <p:cNvPr id="349" name="Google Shape;349;p28">
            <a:extLst>
              <a:ext uri="{FF2B5EF4-FFF2-40B4-BE49-F238E27FC236}">
                <a16:creationId xmlns:a16="http://schemas.microsoft.com/office/drawing/2014/main" id="{970B4B0D-8AF0-BF04-A43E-C90AD83591A8}"/>
              </a:ext>
            </a:extLst>
          </p:cNvPr>
          <p:cNvSpPr txBox="1">
            <a:spLocks noGrp="1"/>
          </p:cNvSpPr>
          <p:nvPr>
            <p:ph type="ctrTitle"/>
          </p:nvPr>
        </p:nvSpPr>
        <p:spPr>
          <a:xfrm>
            <a:off x="1117158" y="5190733"/>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a:extLst>
              <a:ext uri="{FF2B5EF4-FFF2-40B4-BE49-F238E27FC236}">
                <a16:creationId xmlns:a16="http://schemas.microsoft.com/office/drawing/2014/main" id="{31AB692F-9E2D-E3D9-7708-1AEA5F0294DA}"/>
              </a:ext>
            </a:extLst>
          </p:cNvPr>
          <p:cNvGrpSpPr/>
          <p:nvPr/>
        </p:nvGrpSpPr>
        <p:grpSpPr>
          <a:xfrm>
            <a:off x="-1136362" y="-738149"/>
            <a:ext cx="3610757" cy="3814450"/>
            <a:chOff x="5155193" y="1772475"/>
            <a:chExt cx="3610757" cy="3814450"/>
          </a:xfrm>
        </p:grpSpPr>
        <p:pic>
          <p:nvPicPr>
            <p:cNvPr id="352" name="Google Shape;352;p28">
              <a:extLst>
                <a:ext uri="{FF2B5EF4-FFF2-40B4-BE49-F238E27FC236}">
                  <a16:creationId xmlns:a16="http://schemas.microsoft.com/office/drawing/2014/main" id="{1A0FCAAD-2B0F-AC3A-88F2-3B380778E6B5}"/>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4F7A3939-F76A-B824-8B7E-4F21BCAB948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78431A2E-30F5-83D0-A7E4-6282AEC79962}"/>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E35168FB-8C88-F3AB-C752-ADCF6309F45E}"/>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D078302D-65DE-1D44-2FA0-7FB51A7123E6}"/>
                  </a:ext>
                </a:extLst>
              </p:cNvPr>
              <p:cNvSpPr/>
              <p:nvPr/>
            </p:nvSpPr>
            <p:spPr>
              <a:xfrm>
                <a:off x="4130460"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1B6383F0-4C73-4E21-83A8-B2B151B8CD5D}"/>
              </a:ext>
            </a:extLst>
          </p:cNvPr>
          <p:cNvCxnSpPr/>
          <p:nvPr/>
        </p:nvCxnSpPr>
        <p:spPr>
          <a:xfrm>
            <a:off x="70083" y="5214100"/>
            <a:ext cx="3403200" cy="0"/>
          </a:xfrm>
          <a:prstGeom prst="straightConnector1">
            <a:avLst/>
          </a:prstGeom>
          <a:noFill/>
          <a:ln w="9525" cap="flat" cmpd="sng">
            <a:solidFill>
              <a:schemeClr val="dk2"/>
            </a:solidFill>
            <a:prstDash val="solid"/>
            <a:round/>
            <a:headEnd type="none" w="med" len="med"/>
            <a:tailEnd type="oval" w="med" len="med"/>
          </a:ln>
        </p:spPr>
      </p:cxnSp>
      <p:sp>
        <p:nvSpPr>
          <p:cNvPr id="4" name="Google Shape;349;p28">
            <a:extLst>
              <a:ext uri="{FF2B5EF4-FFF2-40B4-BE49-F238E27FC236}">
                <a16:creationId xmlns:a16="http://schemas.microsoft.com/office/drawing/2014/main" id="{24D546E0-955D-73BE-0D12-BBBFFC67A237}"/>
              </a:ext>
            </a:extLst>
          </p:cNvPr>
          <p:cNvSpPr txBox="1">
            <a:spLocks/>
          </p:cNvSpPr>
          <p:nvPr/>
        </p:nvSpPr>
        <p:spPr>
          <a:xfrm>
            <a:off x="1504279" y="302453"/>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2" name="TextBox 1">
            <a:extLst>
              <a:ext uri="{FF2B5EF4-FFF2-40B4-BE49-F238E27FC236}">
                <a16:creationId xmlns:a16="http://schemas.microsoft.com/office/drawing/2014/main" id="{CB7EC759-B0DB-BF4A-E715-37E5BFB648F9}"/>
              </a:ext>
            </a:extLst>
          </p:cNvPr>
          <p:cNvSpPr txBox="1"/>
          <p:nvPr/>
        </p:nvSpPr>
        <p:spPr>
          <a:xfrm>
            <a:off x="3137195" y="7781679"/>
            <a:ext cx="4000299" cy="769441"/>
          </a:xfrm>
          <a:prstGeom prst="rect">
            <a:avLst/>
          </a:prstGeom>
          <a:noFill/>
        </p:spPr>
        <p:txBody>
          <a:bodyPr wrap="square" rtlCol="0">
            <a:spAutoFit/>
          </a:bodyPr>
          <a:lstStyle/>
          <a:p>
            <a:r>
              <a:rPr lang="en-IN" sz="1100" dirty="0">
                <a:solidFill>
                  <a:schemeClr val="accent6"/>
                </a:solidFill>
                <a:latin typeface="Michroma" panose="020B0604020202020204" charset="0"/>
              </a:rPr>
              <a:t>B.SURAJ  	 CB.SC.U4AIE24105</a:t>
            </a:r>
          </a:p>
          <a:p>
            <a:r>
              <a:rPr lang="en-IN" sz="1100" dirty="0">
                <a:solidFill>
                  <a:schemeClr val="accent6"/>
                </a:solidFill>
                <a:latin typeface="Michroma" panose="020B0604020202020204" charset="0"/>
              </a:rPr>
              <a:t>C,KARTHIK	 CB.SC.U4AIE24107</a:t>
            </a:r>
          </a:p>
          <a:p>
            <a:r>
              <a:rPr lang="en-IN" sz="1100" dirty="0">
                <a:solidFill>
                  <a:schemeClr val="accent6"/>
                </a:solidFill>
                <a:latin typeface="Michroma" panose="020B0604020202020204" charset="0"/>
              </a:rPr>
              <a:t>VISHNU TEJA	 CB.SC.U4AIE24130</a:t>
            </a:r>
          </a:p>
          <a:p>
            <a:r>
              <a:rPr lang="en-IN" sz="1100" dirty="0">
                <a:solidFill>
                  <a:schemeClr val="accent6"/>
                </a:solidFill>
                <a:latin typeface="Michroma" panose="020B0604020202020204" charset="0"/>
              </a:rPr>
              <a:t>I.MOHAN		 CB.SC.U4AIE24136</a:t>
            </a:r>
          </a:p>
        </p:txBody>
      </p:sp>
      <p:sp>
        <p:nvSpPr>
          <p:cNvPr id="8" name="TextBox 7">
            <a:extLst>
              <a:ext uri="{FF2B5EF4-FFF2-40B4-BE49-F238E27FC236}">
                <a16:creationId xmlns:a16="http://schemas.microsoft.com/office/drawing/2014/main" id="{A6EEDDE3-5445-D264-B3B2-B7C55039215D}"/>
              </a:ext>
            </a:extLst>
          </p:cNvPr>
          <p:cNvSpPr txBox="1"/>
          <p:nvPr/>
        </p:nvSpPr>
        <p:spPr>
          <a:xfrm>
            <a:off x="2162850" y="1740146"/>
            <a:ext cx="4914900" cy="954107"/>
          </a:xfrm>
          <a:prstGeom prst="rect">
            <a:avLst/>
          </a:prstGeom>
          <a:noFill/>
        </p:spPr>
        <p:txBody>
          <a:bodyPr wrap="square" rtlCol="0">
            <a:spAutoFit/>
          </a:bodyPr>
          <a:lstStyle/>
          <a:p>
            <a:r>
              <a:rPr lang="en-US" dirty="0">
                <a:solidFill>
                  <a:schemeClr val="accent6"/>
                </a:solidFill>
                <a:latin typeface="Michroma" panose="020B0604020202020204" charset="0"/>
              </a:rPr>
              <a:t>A type of unsupervised neural network that learns to compress input data into a lower-dimensional latent representation and then reconstructs it.</a:t>
            </a:r>
            <a:endParaRPr lang="en-IN" dirty="0">
              <a:solidFill>
                <a:schemeClr val="accent6"/>
              </a:solidFill>
              <a:latin typeface="Michroma" panose="020B0604020202020204" charset="0"/>
            </a:endParaRPr>
          </a:p>
        </p:txBody>
      </p:sp>
      <p:sp>
        <p:nvSpPr>
          <p:cNvPr id="9" name="TextBox 8">
            <a:extLst>
              <a:ext uri="{FF2B5EF4-FFF2-40B4-BE49-F238E27FC236}">
                <a16:creationId xmlns:a16="http://schemas.microsoft.com/office/drawing/2014/main" id="{33E809C7-6546-8D1A-0EB6-3F9C69AB13AE}"/>
              </a:ext>
            </a:extLst>
          </p:cNvPr>
          <p:cNvSpPr txBox="1"/>
          <p:nvPr/>
        </p:nvSpPr>
        <p:spPr>
          <a:xfrm>
            <a:off x="-4914900" y="3098799"/>
            <a:ext cx="4612969" cy="954107"/>
          </a:xfrm>
          <a:prstGeom prst="rect">
            <a:avLst/>
          </a:prstGeom>
          <a:noFill/>
        </p:spPr>
        <p:txBody>
          <a:bodyPr wrap="square" rtlCol="0">
            <a:spAutoFit/>
          </a:bodyPr>
          <a:lstStyle/>
          <a:p>
            <a:r>
              <a:rPr lang="en-US" dirty="0">
                <a:solidFill>
                  <a:schemeClr val="accent6"/>
                </a:solidFill>
                <a:latin typeface="Michroma" panose="020B0604020202020204" charset="0"/>
              </a:rPr>
              <a:t>Used for dimensionality reduction, noise filtering, and—importantly for our case—anomaly detection (by comparing the input and its reconstruction).</a:t>
            </a:r>
            <a:endParaRPr lang="en-IN" dirty="0">
              <a:solidFill>
                <a:schemeClr val="accent6"/>
              </a:solidFill>
              <a:latin typeface="Michroma" panose="020B0604020202020204" charset="0"/>
            </a:endParaRPr>
          </a:p>
        </p:txBody>
      </p:sp>
      <p:sp>
        <p:nvSpPr>
          <p:cNvPr id="19" name="Rectangle 6">
            <a:extLst>
              <a:ext uri="{FF2B5EF4-FFF2-40B4-BE49-F238E27FC236}">
                <a16:creationId xmlns:a16="http://schemas.microsoft.com/office/drawing/2014/main" id="{DF8981CB-6259-BB68-4E4A-D15D57A4AD55}"/>
              </a:ext>
            </a:extLst>
          </p:cNvPr>
          <p:cNvSpPr>
            <a:spLocks noChangeArrowheads="1"/>
          </p:cNvSpPr>
          <p:nvPr/>
        </p:nvSpPr>
        <p:spPr bwMode="auto">
          <a:xfrm>
            <a:off x="9957847" y="2186973"/>
            <a:ext cx="745007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A specialized autoencoder that uses convolutional layers instead of (or in addition to) fully connected layers.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Its architecture is particularly suited for image data as it efficiently captures spatial hierarchies in images.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CAEs learn to reconstruct “normal” images well; anomalies (which deviate from the learned patterns) tend to have a higher reconstruction error, flagging them as abnormal. </a:t>
            </a:r>
          </a:p>
        </p:txBody>
      </p:sp>
    </p:spTree>
    <p:extLst>
      <p:ext uri="{BB962C8B-B14F-4D97-AF65-F5344CB8AC3E}">
        <p14:creationId xmlns:p14="http://schemas.microsoft.com/office/powerpoint/2010/main" val="370420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78344175-75E7-40A9-2BAF-C06155A20006}"/>
            </a:ext>
          </a:extLst>
        </p:cNvPr>
        <p:cNvGrpSpPr/>
        <p:nvPr/>
      </p:nvGrpSpPr>
      <p:grpSpPr>
        <a:xfrm>
          <a:off x="0" y="0"/>
          <a:ext cx="0" cy="0"/>
          <a:chOff x="0" y="0"/>
          <a:chExt cx="0" cy="0"/>
        </a:xfrm>
      </p:grpSpPr>
      <p:sp>
        <p:nvSpPr>
          <p:cNvPr id="349" name="Google Shape;349;p28">
            <a:extLst>
              <a:ext uri="{FF2B5EF4-FFF2-40B4-BE49-F238E27FC236}">
                <a16:creationId xmlns:a16="http://schemas.microsoft.com/office/drawing/2014/main" id="{1FD7F1AE-AEFC-9FB1-7B66-F6BABF4EBDF7}"/>
              </a:ext>
            </a:extLst>
          </p:cNvPr>
          <p:cNvSpPr txBox="1">
            <a:spLocks noGrp="1"/>
          </p:cNvSpPr>
          <p:nvPr>
            <p:ph type="ctrTitle"/>
          </p:nvPr>
        </p:nvSpPr>
        <p:spPr>
          <a:xfrm>
            <a:off x="1117158" y="5190733"/>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a:extLst>
              <a:ext uri="{FF2B5EF4-FFF2-40B4-BE49-F238E27FC236}">
                <a16:creationId xmlns:a16="http://schemas.microsoft.com/office/drawing/2014/main" id="{DB949CB9-3136-1D3B-D3CD-DBA933A232D3}"/>
              </a:ext>
            </a:extLst>
          </p:cNvPr>
          <p:cNvGrpSpPr/>
          <p:nvPr/>
        </p:nvGrpSpPr>
        <p:grpSpPr>
          <a:xfrm>
            <a:off x="-1136360" y="-738149"/>
            <a:ext cx="3610755" cy="3814450"/>
            <a:chOff x="5155195" y="1772475"/>
            <a:chExt cx="3610755" cy="3814450"/>
          </a:xfrm>
        </p:grpSpPr>
        <p:pic>
          <p:nvPicPr>
            <p:cNvPr id="352" name="Google Shape;352;p28">
              <a:extLst>
                <a:ext uri="{FF2B5EF4-FFF2-40B4-BE49-F238E27FC236}">
                  <a16:creationId xmlns:a16="http://schemas.microsoft.com/office/drawing/2014/main" id="{A13DB630-9D4A-BA41-E223-A6B2B47D7387}"/>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D504A3E8-F79C-6517-DC3A-E8159DA66383}"/>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8881AF61-70BE-95C8-33D5-55FA255F37D3}"/>
                </a:ext>
              </a:extLst>
            </p:cNvPr>
            <p:cNvGrpSpPr/>
            <p:nvPr/>
          </p:nvGrpSpPr>
          <p:grpSpPr>
            <a:xfrm>
              <a:off x="5155195" y="3291597"/>
              <a:ext cx="1959426" cy="1959449"/>
              <a:chOff x="4109630" y="2630249"/>
              <a:chExt cx="872990" cy="873000"/>
            </a:xfrm>
          </p:grpSpPr>
          <p:pic>
            <p:nvPicPr>
              <p:cNvPr id="355" name="Google Shape;355;p28">
                <a:extLst>
                  <a:ext uri="{FF2B5EF4-FFF2-40B4-BE49-F238E27FC236}">
                    <a16:creationId xmlns:a16="http://schemas.microsoft.com/office/drawing/2014/main" id="{B4FBD373-7F82-B97D-68FB-2FDDEFF10EB8}"/>
                  </a:ext>
                </a:extLst>
              </p:cNvPr>
              <p:cNvPicPr preferRelativeResize="0"/>
              <p:nvPr/>
            </p:nvPicPr>
            <p:blipFill>
              <a:blip r:embed="rId4">
                <a:alphaModFix/>
              </a:blip>
              <a:stretch>
                <a:fillRect/>
              </a:stretch>
            </p:blipFill>
            <p:spPr>
              <a:xfrm>
                <a:off x="4109630" y="2630249"/>
                <a:ext cx="872990" cy="873000"/>
              </a:xfrm>
              <a:prstGeom prst="rect">
                <a:avLst/>
              </a:prstGeom>
              <a:noFill/>
              <a:ln>
                <a:noFill/>
              </a:ln>
            </p:spPr>
          </p:pic>
          <p:sp>
            <p:nvSpPr>
              <p:cNvPr id="356" name="Google Shape;356;p28">
                <a:extLst>
                  <a:ext uri="{FF2B5EF4-FFF2-40B4-BE49-F238E27FC236}">
                    <a16:creationId xmlns:a16="http://schemas.microsoft.com/office/drawing/2014/main" id="{CAC68C73-F889-2B4F-4BEC-797AF0ECABE1}"/>
                  </a:ext>
                </a:extLst>
              </p:cNvPr>
              <p:cNvSpPr/>
              <p:nvPr/>
            </p:nvSpPr>
            <p:spPr>
              <a:xfrm>
                <a:off x="4130459" y="2651079"/>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9D35342B-26B8-5EAC-867E-C8E3F461BB12}"/>
              </a:ext>
            </a:extLst>
          </p:cNvPr>
          <p:cNvCxnSpPr/>
          <p:nvPr/>
        </p:nvCxnSpPr>
        <p:spPr>
          <a:xfrm>
            <a:off x="70083" y="5214100"/>
            <a:ext cx="3403200" cy="0"/>
          </a:xfrm>
          <a:prstGeom prst="straightConnector1">
            <a:avLst/>
          </a:prstGeom>
          <a:noFill/>
          <a:ln w="9525" cap="flat" cmpd="sng">
            <a:solidFill>
              <a:schemeClr val="dk2"/>
            </a:solidFill>
            <a:prstDash val="solid"/>
            <a:round/>
            <a:headEnd type="none" w="med" len="med"/>
            <a:tailEnd type="oval" w="med" len="med"/>
          </a:ln>
        </p:spPr>
      </p:cxnSp>
      <p:sp>
        <p:nvSpPr>
          <p:cNvPr id="4" name="Google Shape;349;p28">
            <a:extLst>
              <a:ext uri="{FF2B5EF4-FFF2-40B4-BE49-F238E27FC236}">
                <a16:creationId xmlns:a16="http://schemas.microsoft.com/office/drawing/2014/main" id="{E8904099-A3DB-12F5-A4BE-89686308A37C}"/>
              </a:ext>
            </a:extLst>
          </p:cNvPr>
          <p:cNvSpPr txBox="1">
            <a:spLocks/>
          </p:cNvSpPr>
          <p:nvPr/>
        </p:nvSpPr>
        <p:spPr>
          <a:xfrm>
            <a:off x="1504279" y="302453"/>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2" name="TextBox 1">
            <a:extLst>
              <a:ext uri="{FF2B5EF4-FFF2-40B4-BE49-F238E27FC236}">
                <a16:creationId xmlns:a16="http://schemas.microsoft.com/office/drawing/2014/main" id="{D1DB4DCA-F05E-7006-BC50-DCD9D8755F32}"/>
              </a:ext>
            </a:extLst>
          </p:cNvPr>
          <p:cNvSpPr txBox="1"/>
          <p:nvPr/>
        </p:nvSpPr>
        <p:spPr>
          <a:xfrm>
            <a:off x="3137195" y="7781679"/>
            <a:ext cx="4000299" cy="769441"/>
          </a:xfrm>
          <a:prstGeom prst="rect">
            <a:avLst/>
          </a:prstGeom>
          <a:noFill/>
        </p:spPr>
        <p:txBody>
          <a:bodyPr wrap="square" rtlCol="0">
            <a:spAutoFit/>
          </a:bodyPr>
          <a:lstStyle/>
          <a:p>
            <a:r>
              <a:rPr lang="en-IN" sz="1100" dirty="0">
                <a:solidFill>
                  <a:schemeClr val="accent6"/>
                </a:solidFill>
                <a:latin typeface="Michroma" panose="020B0604020202020204" charset="0"/>
              </a:rPr>
              <a:t>B.SURAJ  	 CB.SC.U4AIE24105</a:t>
            </a:r>
          </a:p>
          <a:p>
            <a:r>
              <a:rPr lang="en-IN" sz="1100" dirty="0">
                <a:solidFill>
                  <a:schemeClr val="accent6"/>
                </a:solidFill>
                <a:latin typeface="Michroma" panose="020B0604020202020204" charset="0"/>
              </a:rPr>
              <a:t>C,KARTHIK	 CB.SC.U4AIE24107</a:t>
            </a:r>
          </a:p>
          <a:p>
            <a:r>
              <a:rPr lang="en-IN" sz="1100" dirty="0">
                <a:solidFill>
                  <a:schemeClr val="accent6"/>
                </a:solidFill>
                <a:latin typeface="Michroma" panose="020B0604020202020204" charset="0"/>
              </a:rPr>
              <a:t>VISHNU TEJA	 CB.SC.U4AIE24130</a:t>
            </a:r>
          </a:p>
          <a:p>
            <a:r>
              <a:rPr lang="en-IN" sz="1100" dirty="0">
                <a:solidFill>
                  <a:schemeClr val="accent6"/>
                </a:solidFill>
                <a:latin typeface="Michroma" panose="020B0604020202020204" charset="0"/>
              </a:rPr>
              <a:t>I.MOHAN		 CB.SC.U4AIE24136</a:t>
            </a:r>
          </a:p>
        </p:txBody>
      </p:sp>
      <p:sp>
        <p:nvSpPr>
          <p:cNvPr id="8" name="TextBox 7">
            <a:extLst>
              <a:ext uri="{FF2B5EF4-FFF2-40B4-BE49-F238E27FC236}">
                <a16:creationId xmlns:a16="http://schemas.microsoft.com/office/drawing/2014/main" id="{7A8C948E-0E8C-6B51-EC07-D803DB20484C}"/>
              </a:ext>
            </a:extLst>
          </p:cNvPr>
          <p:cNvSpPr txBox="1"/>
          <p:nvPr/>
        </p:nvSpPr>
        <p:spPr>
          <a:xfrm>
            <a:off x="-6254932" y="1488449"/>
            <a:ext cx="4914900" cy="954107"/>
          </a:xfrm>
          <a:prstGeom prst="rect">
            <a:avLst/>
          </a:prstGeom>
          <a:noFill/>
        </p:spPr>
        <p:txBody>
          <a:bodyPr wrap="square" rtlCol="0">
            <a:spAutoFit/>
          </a:bodyPr>
          <a:lstStyle/>
          <a:p>
            <a:r>
              <a:rPr lang="en-US" dirty="0">
                <a:solidFill>
                  <a:schemeClr val="accent6"/>
                </a:solidFill>
                <a:latin typeface="Michroma" panose="020B0604020202020204" charset="0"/>
              </a:rPr>
              <a:t>A type of unsupervised neural network that learns to compress input data into a lower-dimensional latent representation and then reconstructs it.</a:t>
            </a:r>
            <a:endParaRPr lang="en-IN" dirty="0">
              <a:solidFill>
                <a:schemeClr val="accent6"/>
              </a:solidFill>
              <a:latin typeface="Michroma" panose="020B0604020202020204" charset="0"/>
            </a:endParaRPr>
          </a:p>
        </p:txBody>
      </p:sp>
      <p:sp>
        <p:nvSpPr>
          <p:cNvPr id="9" name="TextBox 8">
            <a:extLst>
              <a:ext uri="{FF2B5EF4-FFF2-40B4-BE49-F238E27FC236}">
                <a16:creationId xmlns:a16="http://schemas.microsoft.com/office/drawing/2014/main" id="{761E925F-048B-9F44-55C6-E293564FA76D}"/>
              </a:ext>
            </a:extLst>
          </p:cNvPr>
          <p:cNvSpPr txBox="1"/>
          <p:nvPr/>
        </p:nvSpPr>
        <p:spPr>
          <a:xfrm>
            <a:off x="2313815" y="3023153"/>
            <a:ext cx="4612969" cy="954107"/>
          </a:xfrm>
          <a:prstGeom prst="rect">
            <a:avLst/>
          </a:prstGeom>
          <a:noFill/>
        </p:spPr>
        <p:txBody>
          <a:bodyPr wrap="square" rtlCol="0">
            <a:spAutoFit/>
          </a:bodyPr>
          <a:lstStyle/>
          <a:p>
            <a:r>
              <a:rPr lang="en-US" dirty="0">
                <a:solidFill>
                  <a:schemeClr val="accent6"/>
                </a:solidFill>
                <a:latin typeface="Michroma" panose="020B0604020202020204" charset="0"/>
              </a:rPr>
              <a:t>Used for dimensionality reduction, noise filtering, and—importantly for our case—anomaly detection (by comparing the input and its reconstruction).</a:t>
            </a:r>
            <a:endParaRPr lang="en-IN" dirty="0">
              <a:solidFill>
                <a:schemeClr val="accent6"/>
              </a:solidFill>
              <a:latin typeface="Michroma" panose="020B0604020202020204" charset="0"/>
            </a:endParaRPr>
          </a:p>
        </p:txBody>
      </p:sp>
      <p:sp>
        <p:nvSpPr>
          <p:cNvPr id="19" name="Rectangle 6">
            <a:extLst>
              <a:ext uri="{FF2B5EF4-FFF2-40B4-BE49-F238E27FC236}">
                <a16:creationId xmlns:a16="http://schemas.microsoft.com/office/drawing/2014/main" id="{CDC732FB-6976-617E-B21F-456C922F5BD5}"/>
              </a:ext>
            </a:extLst>
          </p:cNvPr>
          <p:cNvSpPr>
            <a:spLocks noChangeArrowheads="1"/>
          </p:cNvSpPr>
          <p:nvPr/>
        </p:nvSpPr>
        <p:spPr bwMode="auto">
          <a:xfrm>
            <a:off x="9957847" y="2186973"/>
            <a:ext cx="745007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A specialized autoencoder that uses convolutional layers instead of (or in addition to) fully connected layers.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Its architecture is particularly suited for image data as it efficiently captures spatial hierarchies in images.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CAEs learn to reconstruct “normal” images well; anomalies (which deviate from the learned patterns) tend to have a higher reconstruction error, flagging them as abnormal. </a:t>
            </a:r>
          </a:p>
        </p:txBody>
      </p:sp>
      <p:pic>
        <p:nvPicPr>
          <p:cNvPr id="2050" name="Picture 2" descr="The structure of proposed Convolutional AutoEncoders (CAE) for MNIST.... |  Download Scientific Diagram">
            <a:extLst>
              <a:ext uri="{FF2B5EF4-FFF2-40B4-BE49-F238E27FC236}">
                <a16:creationId xmlns:a16="http://schemas.microsoft.com/office/drawing/2014/main" id="{802BC814-84BD-54B3-8C56-3BB9823AE9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4468755"/>
            <a:ext cx="80962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78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1CD2748D-4CE1-F1BB-DDE2-7B91DCB64F6B}"/>
            </a:ext>
          </a:extLst>
        </p:cNvPr>
        <p:cNvGrpSpPr/>
        <p:nvPr/>
      </p:nvGrpSpPr>
      <p:grpSpPr>
        <a:xfrm>
          <a:off x="0" y="0"/>
          <a:ext cx="0" cy="0"/>
          <a:chOff x="0" y="0"/>
          <a:chExt cx="0" cy="0"/>
        </a:xfrm>
      </p:grpSpPr>
      <p:sp>
        <p:nvSpPr>
          <p:cNvPr id="349" name="Google Shape;349;p28">
            <a:extLst>
              <a:ext uri="{FF2B5EF4-FFF2-40B4-BE49-F238E27FC236}">
                <a16:creationId xmlns:a16="http://schemas.microsoft.com/office/drawing/2014/main" id="{8C688C4B-23EC-4F07-1B11-96CC87F79FE7}"/>
              </a:ext>
            </a:extLst>
          </p:cNvPr>
          <p:cNvSpPr txBox="1">
            <a:spLocks noGrp="1"/>
          </p:cNvSpPr>
          <p:nvPr>
            <p:ph type="ctrTitle"/>
          </p:nvPr>
        </p:nvSpPr>
        <p:spPr>
          <a:xfrm>
            <a:off x="1117158" y="5190733"/>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a:extLst>
              <a:ext uri="{FF2B5EF4-FFF2-40B4-BE49-F238E27FC236}">
                <a16:creationId xmlns:a16="http://schemas.microsoft.com/office/drawing/2014/main" id="{312A63B0-F2BE-CF7E-4C66-2EFC9E4EEAB4}"/>
              </a:ext>
            </a:extLst>
          </p:cNvPr>
          <p:cNvGrpSpPr/>
          <p:nvPr/>
        </p:nvGrpSpPr>
        <p:grpSpPr>
          <a:xfrm>
            <a:off x="-1136362" y="-738149"/>
            <a:ext cx="3610757" cy="3814450"/>
            <a:chOff x="5155193" y="1772475"/>
            <a:chExt cx="3610757" cy="3814450"/>
          </a:xfrm>
        </p:grpSpPr>
        <p:pic>
          <p:nvPicPr>
            <p:cNvPr id="352" name="Google Shape;352;p28">
              <a:extLst>
                <a:ext uri="{FF2B5EF4-FFF2-40B4-BE49-F238E27FC236}">
                  <a16:creationId xmlns:a16="http://schemas.microsoft.com/office/drawing/2014/main" id="{316FA7C1-EB10-D85A-3465-686C89183220}"/>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01F6A860-C881-BE31-7E3E-4312B5EACEA6}"/>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E232EDEC-315B-9E25-6528-07D02C78DEBD}"/>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B55257D7-4EA9-8384-2663-B17AC90ED99C}"/>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786A6083-678B-09C9-1668-248B2E71FF3B}"/>
                  </a:ext>
                </a:extLst>
              </p:cNvPr>
              <p:cNvSpPr/>
              <p:nvPr/>
            </p:nvSpPr>
            <p:spPr>
              <a:xfrm>
                <a:off x="4130460"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7C6F3AED-09FD-97E7-EE9D-945B8B20431A}"/>
              </a:ext>
            </a:extLst>
          </p:cNvPr>
          <p:cNvCxnSpPr/>
          <p:nvPr/>
        </p:nvCxnSpPr>
        <p:spPr>
          <a:xfrm>
            <a:off x="70083" y="5214100"/>
            <a:ext cx="3403200" cy="0"/>
          </a:xfrm>
          <a:prstGeom prst="straightConnector1">
            <a:avLst/>
          </a:prstGeom>
          <a:noFill/>
          <a:ln w="9525" cap="flat" cmpd="sng">
            <a:solidFill>
              <a:schemeClr val="dk2"/>
            </a:solidFill>
            <a:prstDash val="solid"/>
            <a:round/>
            <a:headEnd type="none" w="med" len="med"/>
            <a:tailEnd type="oval" w="med" len="med"/>
          </a:ln>
        </p:spPr>
      </p:cxnSp>
      <p:sp>
        <p:nvSpPr>
          <p:cNvPr id="4" name="Google Shape;349;p28">
            <a:extLst>
              <a:ext uri="{FF2B5EF4-FFF2-40B4-BE49-F238E27FC236}">
                <a16:creationId xmlns:a16="http://schemas.microsoft.com/office/drawing/2014/main" id="{D83CCAFE-7068-796C-FEA2-307420EEE3D6}"/>
              </a:ext>
            </a:extLst>
          </p:cNvPr>
          <p:cNvSpPr txBox="1">
            <a:spLocks/>
          </p:cNvSpPr>
          <p:nvPr/>
        </p:nvSpPr>
        <p:spPr>
          <a:xfrm>
            <a:off x="1504279" y="-1281375"/>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2" name="TextBox 1">
            <a:extLst>
              <a:ext uri="{FF2B5EF4-FFF2-40B4-BE49-F238E27FC236}">
                <a16:creationId xmlns:a16="http://schemas.microsoft.com/office/drawing/2014/main" id="{60DA775B-737F-7207-15AB-FDDBEE319AA2}"/>
              </a:ext>
            </a:extLst>
          </p:cNvPr>
          <p:cNvSpPr txBox="1"/>
          <p:nvPr/>
        </p:nvSpPr>
        <p:spPr>
          <a:xfrm>
            <a:off x="3137195" y="7781679"/>
            <a:ext cx="4000299" cy="769441"/>
          </a:xfrm>
          <a:prstGeom prst="rect">
            <a:avLst/>
          </a:prstGeom>
          <a:noFill/>
        </p:spPr>
        <p:txBody>
          <a:bodyPr wrap="square" rtlCol="0">
            <a:spAutoFit/>
          </a:bodyPr>
          <a:lstStyle/>
          <a:p>
            <a:r>
              <a:rPr lang="en-IN" sz="1100" dirty="0">
                <a:solidFill>
                  <a:schemeClr val="accent6"/>
                </a:solidFill>
                <a:latin typeface="Michroma" panose="020B0604020202020204" charset="0"/>
              </a:rPr>
              <a:t>B.SURAJ  	 CB.SC.U4AIE24105</a:t>
            </a:r>
          </a:p>
          <a:p>
            <a:r>
              <a:rPr lang="en-IN" sz="1100" dirty="0">
                <a:solidFill>
                  <a:schemeClr val="accent6"/>
                </a:solidFill>
                <a:latin typeface="Michroma" panose="020B0604020202020204" charset="0"/>
              </a:rPr>
              <a:t>C,KARTHIK	 CB.SC.U4AIE24107</a:t>
            </a:r>
          </a:p>
          <a:p>
            <a:r>
              <a:rPr lang="en-IN" sz="1100" dirty="0">
                <a:solidFill>
                  <a:schemeClr val="accent6"/>
                </a:solidFill>
                <a:latin typeface="Michroma" panose="020B0604020202020204" charset="0"/>
              </a:rPr>
              <a:t>VISHNU TEJA	 CB.SC.U4AIE24130</a:t>
            </a:r>
          </a:p>
          <a:p>
            <a:r>
              <a:rPr lang="en-IN" sz="1100" dirty="0">
                <a:solidFill>
                  <a:schemeClr val="accent6"/>
                </a:solidFill>
                <a:latin typeface="Michroma" panose="020B0604020202020204" charset="0"/>
              </a:rPr>
              <a:t>I.MOHAN		 CB.SC.U4AIE24136</a:t>
            </a:r>
          </a:p>
        </p:txBody>
      </p:sp>
      <p:sp>
        <p:nvSpPr>
          <p:cNvPr id="8" name="TextBox 7">
            <a:extLst>
              <a:ext uri="{FF2B5EF4-FFF2-40B4-BE49-F238E27FC236}">
                <a16:creationId xmlns:a16="http://schemas.microsoft.com/office/drawing/2014/main" id="{BBFC34A6-99D2-A75C-2AA8-44B771F89B1F}"/>
              </a:ext>
            </a:extLst>
          </p:cNvPr>
          <p:cNvSpPr txBox="1"/>
          <p:nvPr/>
        </p:nvSpPr>
        <p:spPr>
          <a:xfrm>
            <a:off x="-6254932" y="1488449"/>
            <a:ext cx="4914900" cy="954107"/>
          </a:xfrm>
          <a:prstGeom prst="rect">
            <a:avLst/>
          </a:prstGeom>
          <a:noFill/>
        </p:spPr>
        <p:txBody>
          <a:bodyPr wrap="square" rtlCol="0">
            <a:spAutoFit/>
          </a:bodyPr>
          <a:lstStyle/>
          <a:p>
            <a:r>
              <a:rPr lang="en-US" dirty="0">
                <a:solidFill>
                  <a:schemeClr val="accent6"/>
                </a:solidFill>
                <a:latin typeface="Michroma" panose="020B0604020202020204" charset="0"/>
              </a:rPr>
              <a:t>A type of unsupervised neural network that learns to compress input data into a lower-dimensional latent representation and then reconstructs it.</a:t>
            </a:r>
            <a:endParaRPr lang="en-IN" dirty="0">
              <a:solidFill>
                <a:schemeClr val="accent6"/>
              </a:solidFill>
              <a:latin typeface="Michroma" panose="020B0604020202020204" charset="0"/>
            </a:endParaRPr>
          </a:p>
        </p:txBody>
      </p:sp>
      <p:sp>
        <p:nvSpPr>
          <p:cNvPr id="9" name="TextBox 8">
            <a:extLst>
              <a:ext uri="{FF2B5EF4-FFF2-40B4-BE49-F238E27FC236}">
                <a16:creationId xmlns:a16="http://schemas.microsoft.com/office/drawing/2014/main" id="{BE406D19-7FD2-7BFD-1E52-1913A5F24DDD}"/>
              </a:ext>
            </a:extLst>
          </p:cNvPr>
          <p:cNvSpPr txBox="1"/>
          <p:nvPr/>
        </p:nvSpPr>
        <p:spPr>
          <a:xfrm>
            <a:off x="-6254932" y="3076301"/>
            <a:ext cx="4612969" cy="954107"/>
          </a:xfrm>
          <a:prstGeom prst="rect">
            <a:avLst/>
          </a:prstGeom>
          <a:noFill/>
        </p:spPr>
        <p:txBody>
          <a:bodyPr wrap="square" rtlCol="0">
            <a:spAutoFit/>
          </a:bodyPr>
          <a:lstStyle/>
          <a:p>
            <a:r>
              <a:rPr lang="en-US" dirty="0">
                <a:solidFill>
                  <a:schemeClr val="accent6"/>
                </a:solidFill>
                <a:latin typeface="Michroma" panose="020B0604020202020204" charset="0"/>
              </a:rPr>
              <a:t>Used for dimensionality reduction, noise filtering, and—importantly for our case—anomaly detection (by comparing the input and its reconstruction).</a:t>
            </a:r>
            <a:endParaRPr lang="en-IN" dirty="0">
              <a:solidFill>
                <a:schemeClr val="accent6"/>
              </a:solidFill>
              <a:latin typeface="Michroma" panose="020B0604020202020204" charset="0"/>
            </a:endParaRPr>
          </a:p>
        </p:txBody>
      </p:sp>
      <p:sp>
        <p:nvSpPr>
          <p:cNvPr id="19" name="Rectangle 6">
            <a:extLst>
              <a:ext uri="{FF2B5EF4-FFF2-40B4-BE49-F238E27FC236}">
                <a16:creationId xmlns:a16="http://schemas.microsoft.com/office/drawing/2014/main" id="{338CDF64-BE21-0CB0-B05E-CB5D7F584C71}"/>
              </a:ext>
            </a:extLst>
          </p:cNvPr>
          <p:cNvSpPr>
            <a:spLocks noChangeArrowheads="1"/>
          </p:cNvSpPr>
          <p:nvPr/>
        </p:nvSpPr>
        <p:spPr bwMode="auto">
          <a:xfrm>
            <a:off x="1504279" y="1998023"/>
            <a:ext cx="745007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A specialized autoencoder that uses convolutional layers instead of (or in addition to) fully connected layers.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Its architecture is particularly suited for image data as it efficiently captures spatial hierarchies in images.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CAEs learn to reconstruct “normal” images well; anomalies (which deviate from the learned patterns) tend to have a higher reconstruction error, flagging them as abnormal. </a:t>
            </a:r>
          </a:p>
        </p:txBody>
      </p:sp>
      <p:pic>
        <p:nvPicPr>
          <p:cNvPr id="2050" name="Picture 2" descr="The structure of proposed Convolutional AutoEncoders (CAE) for MNIST.... |  Download Scientific Diagram">
            <a:extLst>
              <a:ext uri="{FF2B5EF4-FFF2-40B4-BE49-F238E27FC236}">
                <a16:creationId xmlns:a16="http://schemas.microsoft.com/office/drawing/2014/main" id="{25FF86CF-28FD-A508-4C2B-2F4D0C160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4468755"/>
            <a:ext cx="80962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956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35BE1857-6F97-07E5-E455-C4B77DB2B0C6}"/>
            </a:ext>
          </a:extLst>
        </p:cNvPr>
        <p:cNvGrpSpPr/>
        <p:nvPr/>
      </p:nvGrpSpPr>
      <p:grpSpPr>
        <a:xfrm>
          <a:off x="0" y="0"/>
          <a:ext cx="0" cy="0"/>
          <a:chOff x="0" y="0"/>
          <a:chExt cx="0" cy="0"/>
        </a:xfrm>
      </p:grpSpPr>
      <p:sp>
        <p:nvSpPr>
          <p:cNvPr id="349" name="Google Shape;349;p28">
            <a:extLst>
              <a:ext uri="{FF2B5EF4-FFF2-40B4-BE49-F238E27FC236}">
                <a16:creationId xmlns:a16="http://schemas.microsoft.com/office/drawing/2014/main" id="{537B9EA2-57ED-BF9F-D53C-B1F51515DD74}"/>
              </a:ext>
            </a:extLst>
          </p:cNvPr>
          <p:cNvSpPr txBox="1">
            <a:spLocks noGrp="1"/>
          </p:cNvSpPr>
          <p:nvPr>
            <p:ph type="ctrTitle"/>
          </p:nvPr>
        </p:nvSpPr>
        <p:spPr>
          <a:xfrm>
            <a:off x="1117158" y="5190733"/>
            <a:ext cx="7006284" cy="21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Convolutional Auto Encoders –Anomaly Detection </a:t>
            </a:r>
            <a:endParaRPr dirty="0"/>
          </a:p>
        </p:txBody>
      </p:sp>
      <p:grpSp>
        <p:nvGrpSpPr>
          <p:cNvPr id="351" name="Google Shape;351;p28">
            <a:extLst>
              <a:ext uri="{FF2B5EF4-FFF2-40B4-BE49-F238E27FC236}">
                <a16:creationId xmlns:a16="http://schemas.microsoft.com/office/drawing/2014/main" id="{1B487A0D-DC0F-7862-1829-2CFCEB109CAA}"/>
              </a:ext>
            </a:extLst>
          </p:cNvPr>
          <p:cNvGrpSpPr/>
          <p:nvPr/>
        </p:nvGrpSpPr>
        <p:grpSpPr>
          <a:xfrm>
            <a:off x="-1136362" y="-738149"/>
            <a:ext cx="3610757" cy="3814450"/>
            <a:chOff x="5155193" y="1772475"/>
            <a:chExt cx="3610757" cy="3814450"/>
          </a:xfrm>
        </p:grpSpPr>
        <p:pic>
          <p:nvPicPr>
            <p:cNvPr id="352" name="Google Shape;352;p28">
              <a:extLst>
                <a:ext uri="{FF2B5EF4-FFF2-40B4-BE49-F238E27FC236}">
                  <a16:creationId xmlns:a16="http://schemas.microsoft.com/office/drawing/2014/main" id="{22590DDB-EEE5-B5CF-D858-4DD4EF787EF7}"/>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1A0AD5E8-3FBF-0695-98BF-70C9B98D84EA}"/>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142D3FC6-56ED-4E5E-6852-40A9DA8E036F}"/>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6A36850E-7EE2-2B59-67BE-A05BD3414E1A}"/>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595B45E2-E533-9539-4E53-4DA80407D76A}"/>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90B8BC40-9A32-06CF-5E68-C6EF2739BB76}"/>
              </a:ext>
            </a:extLst>
          </p:cNvPr>
          <p:cNvCxnSpPr/>
          <p:nvPr/>
        </p:nvCxnSpPr>
        <p:spPr>
          <a:xfrm>
            <a:off x="-4730" y="3598461"/>
            <a:ext cx="3403200" cy="0"/>
          </a:xfrm>
          <a:prstGeom prst="straightConnector1">
            <a:avLst/>
          </a:prstGeom>
          <a:noFill/>
          <a:ln w="9525" cap="flat" cmpd="sng">
            <a:solidFill>
              <a:schemeClr val="dk2"/>
            </a:solidFill>
            <a:prstDash val="solid"/>
            <a:round/>
            <a:headEnd type="none" w="med" len="med"/>
            <a:tailEnd type="oval" w="med" len="med"/>
          </a:ln>
        </p:spPr>
      </p:cxnSp>
      <p:sp>
        <p:nvSpPr>
          <p:cNvPr id="4" name="Google Shape;349;p28">
            <a:extLst>
              <a:ext uri="{FF2B5EF4-FFF2-40B4-BE49-F238E27FC236}">
                <a16:creationId xmlns:a16="http://schemas.microsoft.com/office/drawing/2014/main" id="{9FCA2F62-98AD-8D86-B455-07E04106C7DB}"/>
              </a:ext>
            </a:extLst>
          </p:cNvPr>
          <p:cNvSpPr txBox="1">
            <a:spLocks/>
          </p:cNvSpPr>
          <p:nvPr/>
        </p:nvSpPr>
        <p:spPr>
          <a:xfrm>
            <a:off x="1504279" y="-1281375"/>
            <a:ext cx="6135441" cy="10363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Michroma"/>
              <a:buNone/>
              <a:defRPr sz="4100" b="0" i="0" u="none" strike="noStrike" cap="none">
                <a:solidFill>
                  <a:schemeClr val="dk1"/>
                </a:solidFill>
                <a:latin typeface="Michroma"/>
                <a:ea typeface="Michroma"/>
                <a:cs typeface="Michroma"/>
                <a:sym typeface="Michroma"/>
              </a:defRPr>
            </a:lvl1pPr>
            <a:lvl2pPr marR="0" lvl="1"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2pPr>
            <a:lvl3pPr marR="0" lvl="2"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3pPr>
            <a:lvl4pPr marR="0" lvl="3"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4pPr>
            <a:lvl5pPr marR="0" lvl="4"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5pPr>
            <a:lvl6pPr marR="0" lvl="5"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6pPr>
            <a:lvl7pPr marR="0" lvl="6"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7pPr>
            <a:lvl8pPr marR="0" lvl="7"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8pPr>
            <a:lvl9pPr marR="0" lvl="8" algn="ctr" rtl="0">
              <a:lnSpc>
                <a:spcPct val="100000"/>
              </a:lnSpc>
              <a:spcBef>
                <a:spcPts val="0"/>
              </a:spcBef>
              <a:spcAft>
                <a:spcPts val="0"/>
              </a:spcAft>
              <a:buClr>
                <a:srgbClr val="191919"/>
              </a:buClr>
              <a:buSzPts val="5200"/>
              <a:buFont typeface="Michroma"/>
              <a:buNone/>
              <a:defRPr sz="5200" b="1" i="0" u="none" strike="noStrike" cap="none">
                <a:solidFill>
                  <a:srgbClr val="191919"/>
                </a:solidFill>
                <a:latin typeface="Michroma"/>
                <a:ea typeface="Michroma"/>
                <a:cs typeface="Michroma"/>
                <a:sym typeface="Michroma"/>
              </a:defRPr>
            </a:lvl9pPr>
          </a:lstStyle>
          <a:p>
            <a:r>
              <a:rPr lang="en-IN" dirty="0"/>
              <a:t>INTRODUCTION</a:t>
            </a:r>
          </a:p>
        </p:txBody>
      </p:sp>
      <p:sp>
        <p:nvSpPr>
          <p:cNvPr id="19" name="Rectangle 6">
            <a:extLst>
              <a:ext uri="{FF2B5EF4-FFF2-40B4-BE49-F238E27FC236}">
                <a16:creationId xmlns:a16="http://schemas.microsoft.com/office/drawing/2014/main" id="{0BF9B17E-AD7E-9D8C-3974-1D3E70848C41}"/>
              </a:ext>
            </a:extLst>
          </p:cNvPr>
          <p:cNvSpPr>
            <a:spLocks noChangeArrowheads="1"/>
          </p:cNvSpPr>
          <p:nvPr/>
        </p:nvSpPr>
        <p:spPr bwMode="auto">
          <a:xfrm>
            <a:off x="10909537" y="1894034"/>
            <a:ext cx="745007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A specialized autoencoder that uses convolutional layers instead of (or in addition to) fully connected layers.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Its architecture is particularly suited for image data as it efficiently captures spatial hierarchies in images.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Michroma" panose="020B0604020202020204" charset="0"/>
              </a:rPr>
              <a:t>CAEs learn to reconstruct “normal” images well; anomalies (which deviate from the learned patterns) tend to have a higher reconstruction error, flagging them as abnormal. </a:t>
            </a:r>
          </a:p>
        </p:txBody>
      </p:sp>
      <p:pic>
        <p:nvPicPr>
          <p:cNvPr id="2050" name="Picture 2" descr="The structure of proposed Convolutional AutoEncoders (CAE) for MNIST.... |  Download Scientific Diagram">
            <a:extLst>
              <a:ext uri="{FF2B5EF4-FFF2-40B4-BE49-F238E27FC236}">
                <a16:creationId xmlns:a16="http://schemas.microsoft.com/office/drawing/2014/main" id="{380AD243-01B7-721E-1E14-9C988BFBD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77" y="1104688"/>
            <a:ext cx="8096250" cy="296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E6DE991F-744C-6688-3EC3-7305885637D9}"/>
              </a:ext>
            </a:extLst>
          </p:cNvPr>
          <p:cNvSpPr txBox="1"/>
          <p:nvPr/>
        </p:nvSpPr>
        <p:spPr>
          <a:xfrm>
            <a:off x="-8917750" y="-738149"/>
            <a:ext cx="7827838" cy="1959448"/>
          </a:xfrm>
          <a:prstGeom prst="rect">
            <a:avLst/>
          </a:prstGeom>
          <a:noFill/>
        </p:spPr>
        <p:txBody>
          <a:bodyPr wrap="square" rtlCol="0">
            <a:spAutoFit/>
          </a:bodyPr>
          <a:lstStyle/>
          <a:p>
            <a:endParaRPr lang="en-IN" dirty="0"/>
          </a:p>
        </p:txBody>
      </p:sp>
      <p:sp>
        <p:nvSpPr>
          <p:cNvPr id="5" name="Rectangle 1">
            <a:extLst>
              <a:ext uri="{FF2B5EF4-FFF2-40B4-BE49-F238E27FC236}">
                <a16:creationId xmlns:a16="http://schemas.microsoft.com/office/drawing/2014/main" id="{9B3CB480-281A-518E-3A3E-DB90CC06CE79}"/>
              </a:ext>
            </a:extLst>
          </p:cNvPr>
          <p:cNvSpPr>
            <a:spLocks noChangeArrowheads="1"/>
          </p:cNvSpPr>
          <p:nvPr/>
        </p:nvSpPr>
        <p:spPr bwMode="auto">
          <a:xfrm>
            <a:off x="-7533836" y="1448365"/>
            <a:ext cx="60379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Utilize a convolutional autoencoder trained          exclusively on normal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The autoencoder learns to reconstruct these    normal images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Anomalies are identified by higher reconstruction errors when the model processes non-normal images. </a:t>
            </a:r>
          </a:p>
        </p:txBody>
      </p:sp>
      <p:pic>
        <p:nvPicPr>
          <p:cNvPr id="7" name="Picture 6">
            <a:extLst>
              <a:ext uri="{FF2B5EF4-FFF2-40B4-BE49-F238E27FC236}">
                <a16:creationId xmlns:a16="http://schemas.microsoft.com/office/drawing/2014/main" id="{34CB40B8-970F-134F-DB4D-308D7AB872A0}"/>
              </a:ext>
            </a:extLst>
          </p:cNvPr>
          <p:cNvPicPr>
            <a:picLocks noChangeAspect="1"/>
          </p:cNvPicPr>
          <p:nvPr/>
        </p:nvPicPr>
        <p:blipFill>
          <a:blip r:embed="rId6"/>
          <a:stretch>
            <a:fillRect/>
          </a:stretch>
        </p:blipFill>
        <p:spPr>
          <a:xfrm>
            <a:off x="7994361" y="-1996709"/>
            <a:ext cx="4572000" cy="143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120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4842DB1A-BB55-DBA9-37ED-743BFB198AA8}"/>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35B450E9-637F-EC59-E481-B71B16971A8C}"/>
              </a:ext>
            </a:extLst>
          </p:cNvPr>
          <p:cNvGrpSpPr/>
          <p:nvPr/>
        </p:nvGrpSpPr>
        <p:grpSpPr>
          <a:xfrm>
            <a:off x="6814745" y="1787909"/>
            <a:ext cx="3610757" cy="3814450"/>
            <a:chOff x="5155193" y="1772475"/>
            <a:chExt cx="3610757" cy="3814450"/>
          </a:xfrm>
        </p:grpSpPr>
        <p:pic>
          <p:nvPicPr>
            <p:cNvPr id="352" name="Google Shape;352;p28">
              <a:extLst>
                <a:ext uri="{FF2B5EF4-FFF2-40B4-BE49-F238E27FC236}">
                  <a16:creationId xmlns:a16="http://schemas.microsoft.com/office/drawing/2014/main" id="{DC2413D4-0ABF-F16D-30C0-CCF5A6F3AA87}"/>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8FE3BC5C-1EBD-A05C-55FB-326273457FE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BB394D9C-134D-2755-5A4E-1676F9901C81}"/>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F16A31E3-4C65-7E4B-B06A-5C1BCA6B68B4}"/>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D540405B-9CDA-4633-3FF2-8804C3F556AA}"/>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43F1588C-5BD8-2223-7C9D-2CA974A0313A}"/>
              </a:ext>
            </a:extLst>
          </p:cNvPr>
          <p:cNvCxnSpPr/>
          <p:nvPr/>
        </p:nvCxnSpPr>
        <p:spPr>
          <a:xfrm>
            <a:off x="-4730" y="3598461"/>
            <a:ext cx="3403200" cy="0"/>
          </a:xfrm>
          <a:prstGeom prst="straightConnector1">
            <a:avLst/>
          </a:prstGeom>
          <a:noFill/>
          <a:ln w="9525" cap="flat" cmpd="sng">
            <a:solidFill>
              <a:schemeClr val="dk2"/>
            </a:solidFill>
            <a:prstDash val="solid"/>
            <a:round/>
            <a:headEnd type="none" w="med" len="med"/>
            <a:tailEnd type="oval" w="med" len="med"/>
          </a:ln>
        </p:spPr>
      </p:cxnSp>
      <p:pic>
        <p:nvPicPr>
          <p:cNvPr id="2050" name="Picture 2" descr="The structure of proposed Convolutional AutoEncoders (CAE) for MNIST.... |  Download Scientific Diagram">
            <a:extLst>
              <a:ext uri="{FF2B5EF4-FFF2-40B4-BE49-F238E27FC236}">
                <a16:creationId xmlns:a16="http://schemas.microsoft.com/office/drawing/2014/main" id="{A25860CE-E955-FACF-FD3B-15E7B937A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8833075"/>
            <a:ext cx="8096250" cy="296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1">
            <a:extLst>
              <a:ext uri="{FF2B5EF4-FFF2-40B4-BE49-F238E27FC236}">
                <a16:creationId xmlns:a16="http://schemas.microsoft.com/office/drawing/2014/main" id="{A1E0E66E-5D05-56FF-28D9-CF1AD16AE7B2}"/>
              </a:ext>
            </a:extLst>
          </p:cNvPr>
          <p:cNvSpPr>
            <a:spLocks noChangeArrowheads="1"/>
          </p:cNvSpPr>
          <p:nvPr/>
        </p:nvSpPr>
        <p:spPr bwMode="auto">
          <a:xfrm>
            <a:off x="1117158" y="2147828"/>
            <a:ext cx="60379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Utilize a convolutional autoencoder trained          exclusively on normal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The autoencoder learns to reconstruct these    normal images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Anomalies are identified by higher reconstruction errors when the model processes non-normal images. </a:t>
            </a:r>
          </a:p>
        </p:txBody>
      </p:sp>
      <p:pic>
        <p:nvPicPr>
          <p:cNvPr id="7" name="Picture 6">
            <a:extLst>
              <a:ext uri="{FF2B5EF4-FFF2-40B4-BE49-F238E27FC236}">
                <a16:creationId xmlns:a16="http://schemas.microsoft.com/office/drawing/2014/main" id="{9EE2B9A9-6675-6658-799E-55362D353A7B}"/>
              </a:ext>
            </a:extLst>
          </p:cNvPr>
          <p:cNvPicPr>
            <a:picLocks noChangeAspect="1"/>
          </p:cNvPicPr>
          <p:nvPr/>
        </p:nvPicPr>
        <p:blipFill>
          <a:blip r:embed="rId6"/>
          <a:stretch>
            <a:fillRect/>
          </a:stretch>
        </p:blipFill>
        <p:spPr>
          <a:xfrm>
            <a:off x="3067720" y="265821"/>
            <a:ext cx="4572000" cy="143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oogle Shape;351;p28">
            <a:extLst>
              <a:ext uri="{FF2B5EF4-FFF2-40B4-BE49-F238E27FC236}">
                <a16:creationId xmlns:a16="http://schemas.microsoft.com/office/drawing/2014/main" id="{534EADAC-2F77-0B32-9023-F57D2BEC6F75}"/>
              </a:ext>
            </a:extLst>
          </p:cNvPr>
          <p:cNvGrpSpPr/>
          <p:nvPr/>
        </p:nvGrpSpPr>
        <p:grpSpPr>
          <a:xfrm>
            <a:off x="-6809210" y="-1226441"/>
            <a:ext cx="3610757" cy="3814450"/>
            <a:chOff x="5155193" y="1772475"/>
            <a:chExt cx="3610757" cy="3814450"/>
          </a:xfrm>
        </p:grpSpPr>
        <p:pic>
          <p:nvPicPr>
            <p:cNvPr id="6" name="Google Shape;352;p28">
              <a:extLst>
                <a:ext uri="{FF2B5EF4-FFF2-40B4-BE49-F238E27FC236}">
                  <a16:creationId xmlns:a16="http://schemas.microsoft.com/office/drawing/2014/main" id="{C1090693-234E-A682-9643-36B445497DA3}"/>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C482BCDA-E9C4-126B-5B51-6A8F50B93BD1}"/>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287E1C9A-A87C-A186-B1E4-7191F172BD7C}"/>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C91F796A-DE10-9836-7E78-A5B49CAF5813}"/>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ADAD80BF-9ACB-3204-7F8B-C70747D842D7}"/>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9A8E5D82-046D-878B-827B-BF0B4199FA27}"/>
              </a:ext>
            </a:extLst>
          </p:cNvPr>
          <p:cNvSpPr/>
          <p:nvPr/>
        </p:nvSpPr>
        <p:spPr>
          <a:xfrm>
            <a:off x="1442492" y="-621246"/>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B7BF3183-803A-D096-F6B6-EC4A6BC505F1}"/>
              </a:ext>
            </a:extLst>
          </p:cNvPr>
          <p:cNvSpPr/>
          <p:nvPr/>
        </p:nvSpPr>
        <p:spPr>
          <a:xfrm>
            <a:off x="-2384997" y="2266432"/>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2FD44419-7401-FD0F-4612-F12ECF2D4082}"/>
              </a:ext>
            </a:extLst>
          </p:cNvPr>
          <p:cNvSpPr/>
          <p:nvPr/>
        </p:nvSpPr>
        <p:spPr>
          <a:xfrm>
            <a:off x="3398470" y="-686160"/>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56F589F5-0EA1-243B-E8D1-FEC714EE9BAA}"/>
              </a:ext>
            </a:extLst>
          </p:cNvPr>
          <p:cNvSpPr/>
          <p:nvPr/>
        </p:nvSpPr>
        <p:spPr>
          <a:xfrm>
            <a:off x="5879685" y="-642497"/>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2D7F3E18-16E8-438C-2C9A-7B95958EA89C}"/>
              </a:ext>
            </a:extLst>
          </p:cNvPr>
          <p:cNvSpPr/>
          <p:nvPr/>
        </p:nvSpPr>
        <p:spPr>
          <a:xfrm>
            <a:off x="-2384997" y="3839926"/>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FC9C1220-BB64-DA42-35F0-EB3A18491661}"/>
              </a:ext>
            </a:extLst>
          </p:cNvPr>
          <p:cNvSpPr/>
          <p:nvPr/>
        </p:nvSpPr>
        <p:spPr>
          <a:xfrm>
            <a:off x="-2384997" y="75873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23" name="Rectangle: Rounded Corners 22">
            <a:extLst>
              <a:ext uri="{FF2B5EF4-FFF2-40B4-BE49-F238E27FC236}">
                <a16:creationId xmlns:a16="http://schemas.microsoft.com/office/drawing/2014/main" id="{C37E78AE-B9C4-F5DC-2A5D-8EAD3152C285}"/>
              </a:ext>
            </a:extLst>
          </p:cNvPr>
          <p:cNvSpPr/>
          <p:nvPr/>
        </p:nvSpPr>
        <p:spPr>
          <a:xfrm>
            <a:off x="913030" y="5602359"/>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Object detection in real-time</a:t>
            </a:r>
          </a:p>
        </p:txBody>
      </p:sp>
      <p:sp>
        <p:nvSpPr>
          <p:cNvPr id="24" name="Rectangle: Rounded Corners 23">
            <a:extLst>
              <a:ext uri="{FF2B5EF4-FFF2-40B4-BE49-F238E27FC236}">
                <a16:creationId xmlns:a16="http://schemas.microsoft.com/office/drawing/2014/main" id="{E0C550DA-5C75-9972-478B-922E192505DE}"/>
              </a:ext>
            </a:extLst>
          </p:cNvPr>
          <p:cNvSpPr/>
          <p:nvPr/>
        </p:nvSpPr>
        <p:spPr>
          <a:xfrm>
            <a:off x="913030" y="6621378"/>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Data generation and unsupervised leaning </a:t>
            </a:r>
          </a:p>
        </p:txBody>
      </p:sp>
      <p:sp>
        <p:nvSpPr>
          <p:cNvPr id="36" name="Rectangle: Rounded Corners 35">
            <a:extLst>
              <a:ext uri="{FF2B5EF4-FFF2-40B4-BE49-F238E27FC236}">
                <a16:creationId xmlns:a16="http://schemas.microsoft.com/office/drawing/2014/main" id="{3E858EA1-3C7F-295E-A492-DA13D29AEDC3}"/>
              </a:ext>
            </a:extLst>
          </p:cNvPr>
          <p:cNvSpPr/>
          <p:nvPr/>
        </p:nvSpPr>
        <p:spPr>
          <a:xfrm>
            <a:off x="913030" y="7737347"/>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Reconstruction-based anomaly detection</a:t>
            </a:r>
          </a:p>
        </p:txBody>
      </p:sp>
      <p:pic>
        <p:nvPicPr>
          <p:cNvPr id="4" name="Picture 3">
            <a:extLst>
              <a:ext uri="{FF2B5EF4-FFF2-40B4-BE49-F238E27FC236}">
                <a16:creationId xmlns:a16="http://schemas.microsoft.com/office/drawing/2014/main" id="{0B48D8E7-BDAD-B882-6065-E987994CDBE3}"/>
              </a:ext>
            </a:extLst>
          </p:cNvPr>
          <p:cNvPicPr>
            <a:picLocks noChangeAspect="1"/>
          </p:cNvPicPr>
          <p:nvPr/>
        </p:nvPicPr>
        <p:blipFill>
          <a:blip r:embed="rId7"/>
          <a:stretch>
            <a:fillRect/>
          </a:stretch>
        </p:blipFill>
        <p:spPr>
          <a:xfrm>
            <a:off x="10622665" y="129396"/>
            <a:ext cx="4934559" cy="1772347"/>
          </a:xfrm>
          <a:prstGeom prst="roundRect">
            <a:avLst>
              <a:gd name="adj" fmla="val 16869"/>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24D85A2E-F526-3629-9AA8-2F4EFB08BEE5}"/>
              </a:ext>
            </a:extLst>
          </p:cNvPr>
          <p:cNvSpPr txBox="1"/>
          <p:nvPr/>
        </p:nvSpPr>
        <p:spPr>
          <a:xfrm>
            <a:off x="10529885" y="2550805"/>
            <a:ext cx="6972300" cy="2323713"/>
          </a:xfrm>
          <a:prstGeom prst="rect">
            <a:avLst/>
          </a:prstGeom>
          <a:noFill/>
        </p:spPr>
        <p:txBody>
          <a:bodyPr wrap="square" rtlCol="0">
            <a:spAutoFit/>
          </a:bodyPr>
          <a:lstStyle/>
          <a:p>
            <a:pPr algn="l"/>
            <a:r>
              <a:rPr lang="en-IN" b="1" i="0" dirty="0">
                <a:solidFill>
                  <a:schemeClr val="tx1">
                    <a:lumMod val="90000"/>
                  </a:schemeClr>
                </a:solidFill>
                <a:effectLst/>
                <a:latin typeface="Michroma" panose="020B0604020202020204" charset="0"/>
              </a:rPr>
              <a:t>Threshold Determination</a:t>
            </a:r>
            <a:r>
              <a:rPr lang="en-IN" b="0" i="0" dirty="0">
                <a:solidFill>
                  <a:schemeClr val="accent6"/>
                </a:solidFill>
                <a:effectLst/>
                <a:latin typeface="Michroma" panose="020B0604020202020204" charset="0"/>
              </a:rPr>
              <a:t>: Setting an optimal reconstruction error threshold to distinguish anomalies from normal variations is non-trivial.</a:t>
            </a:r>
          </a:p>
          <a:p>
            <a:pPr algn="l">
              <a:spcBef>
                <a:spcPts val="300"/>
              </a:spcBef>
            </a:pPr>
            <a:r>
              <a:rPr lang="en-IN" b="1" i="0" dirty="0">
                <a:solidFill>
                  <a:schemeClr val="tx1">
                    <a:lumMod val="90000"/>
                  </a:schemeClr>
                </a:solidFill>
                <a:effectLst/>
                <a:latin typeface="Michroma" panose="020B0604020202020204" charset="0"/>
              </a:rPr>
              <a:t>Training Data Quality</a:t>
            </a:r>
            <a:r>
              <a:rPr lang="en-IN" b="0" i="0" dirty="0">
                <a:solidFill>
                  <a:schemeClr val="accent6"/>
                </a:solidFill>
                <a:effectLst/>
                <a:latin typeface="Michroma" panose="020B0604020202020204" charset="0"/>
              </a:rPr>
              <a:t>: Requires a comprehensive dataset of "normal" images; gaps in training data can lead to poor generalization.</a:t>
            </a:r>
          </a:p>
          <a:p>
            <a:pPr algn="l">
              <a:spcBef>
                <a:spcPts val="300"/>
              </a:spcBef>
            </a:pPr>
            <a:r>
              <a:rPr lang="en-IN" b="1" i="0" dirty="0">
                <a:solidFill>
                  <a:schemeClr val="tx1">
                    <a:lumMod val="90000"/>
                  </a:schemeClr>
                </a:solidFill>
                <a:effectLst/>
                <a:latin typeface="Michroma" panose="020B0604020202020204" charset="0"/>
              </a:rPr>
              <a:t>Model Complexity</a:t>
            </a:r>
            <a:r>
              <a:rPr lang="en-IN" b="0" i="0" dirty="0">
                <a:solidFill>
                  <a:schemeClr val="accent6"/>
                </a:solidFill>
                <a:effectLst/>
                <a:latin typeface="Michroma" panose="020B0604020202020204" charset="0"/>
              </a:rPr>
              <a:t>: Balancing autoencoder depth and computational efficiency while avoiding overfitting to normal patterns.</a:t>
            </a:r>
          </a:p>
          <a:p>
            <a:endParaRPr lang="en-IN" dirty="0">
              <a:solidFill>
                <a:schemeClr val="accent6"/>
              </a:solidFill>
              <a:latin typeface="Michroma" panose="020B0604020202020204" charset="0"/>
            </a:endParaRPr>
          </a:p>
        </p:txBody>
      </p:sp>
    </p:spTree>
    <p:extLst>
      <p:ext uri="{BB962C8B-B14F-4D97-AF65-F5344CB8AC3E}">
        <p14:creationId xmlns:p14="http://schemas.microsoft.com/office/powerpoint/2010/main" val="38104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AFBEDCD8-305E-0043-E2D5-FDF5D8098B26}"/>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AF2B2180-6D9A-CA70-77FA-F944125BF4B4}"/>
              </a:ext>
            </a:extLst>
          </p:cNvPr>
          <p:cNvGrpSpPr/>
          <p:nvPr/>
        </p:nvGrpSpPr>
        <p:grpSpPr>
          <a:xfrm>
            <a:off x="6814745" y="1787909"/>
            <a:ext cx="3610757" cy="3814450"/>
            <a:chOff x="5155193" y="1772475"/>
            <a:chExt cx="3610757" cy="3814450"/>
          </a:xfrm>
        </p:grpSpPr>
        <p:pic>
          <p:nvPicPr>
            <p:cNvPr id="352" name="Google Shape;352;p28">
              <a:extLst>
                <a:ext uri="{FF2B5EF4-FFF2-40B4-BE49-F238E27FC236}">
                  <a16:creationId xmlns:a16="http://schemas.microsoft.com/office/drawing/2014/main" id="{626D9246-D88D-CA09-8477-93902C913701}"/>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85DD7E26-E5AB-832C-D0F4-D691CF043DE8}"/>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5A50B673-BF24-316F-489E-04FCE43B2AD8}"/>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5D3B234C-75D5-8C13-5537-87E12D177391}"/>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5341F3B8-4FCE-FA76-BAC2-BEDCFDE20013}"/>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52B64BC3-1445-5AE7-C311-1771E649CD1F}"/>
              </a:ext>
            </a:extLst>
          </p:cNvPr>
          <p:cNvCxnSpPr/>
          <p:nvPr/>
        </p:nvCxnSpPr>
        <p:spPr>
          <a:xfrm>
            <a:off x="-4730" y="2162062"/>
            <a:ext cx="3403200" cy="0"/>
          </a:xfrm>
          <a:prstGeom prst="straightConnector1">
            <a:avLst/>
          </a:prstGeom>
          <a:noFill/>
          <a:ln w="9525" cap="flat" cmpd="sng">
            <a:solidFill>
              <a:schemeClr val="dk2"/>
            </a:solidFill>
            <a:prstDash val="solid"/>
            <a:round/>
            <a:headEnd type="none" w="med" len="med"/>
            <a:tailEnd type="oval" w="med" len="med"/>
          </a:ln>
        </p:spPr>
      </p:cxnSp>
      <p:pic>
        <p:nvPicPr>
          <p:cNvPr id="2050" name="Picture 2" descr="The structure of proposed Convolutional AutoEncoders (CAE) for MNIST.... |  Download Scientific Diagram">
            <a:extLst>
              <a:ext uri="{FF2B5EF4-FFF2-40B4-BE49-F238E27FC236}">
                <a16:creationId xmlns:a16="http://schemas.microsoft.com/office/drawing/2014/main" id="{3082AC85-3538-8A60-C31C-3239AF0ED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8833075"/>
            <a:ext cx="8096250" cy="296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1">
            <a:extLst>
              <a:ext uri="{FF2B5EF4-FFF2-40B4-BE49-F238E27FC236}">
                <a16:creationId xmlns:a16="http://schemas.microsoft.com/office/drawing/2014/main" id="{4CBFDEE0-D32A-43B6-A533-3360E45F3401}"/>
              </a:ext>
            </a:extLst>
          </p:cNvPr>
          <p:cNvSpPr>
            <a:spLocks noChangeArrowheads="1"/>
          </p:cNvSpPr>
          <p:nvPr/>
        </p:nvSpPr>
        <p:spPr bwMode="auto">
          <a:xfrm>
            <a:off x="-7026042" y="2097534"/>
            <a:ext cx="60379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Utilize a convolutional autoencoder trained          exclusively on normal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The autoencoder learns to reconstruct these    normal images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Anomalies are identified by higher reconstruction errors when the model processes non-normal images. </a:t>
            </a:r>
          </a:p>
        </p:txBody>
      </p:sp>
      <p:pic>
        <p:nvPicPr>
          <p:cNvPr id="7" name="Picture 6">
            <a:extLst>
              <a:ext uri="{FF2B5EF4-FFF2-40B4-BE49-F238E27FC236}">
                <a16:creationId xmlns:a16="http://schemas.microsoft.com/office/drawing/2014/main" id="{0475A274-7DB3-393B-8918-D8AAE79CF201}"/>
              </a:ext>
            </a:extLst>
          </p:cNvPr>
          <p:cNvPicPr>
            <a:picLocks noChangeAspect="1"/>
          </p:cNvPicPr>
          <p:nvPr/>
        </p:nvPicPr>
        <p:blipFill>
          <a:blip r:embed="rId6"/>
          <a:stretch>
            <a:fillRect/>
          </a:stretch>
        </p:blipFill>
        <p:spPr>
          <a:xfrm>
            <a:off x="-6724016" y="292680"/>
            <a:ext cx="4572000" cy="143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oogle Shape;351;p28">
            <a:extLst>
              <a:ext uri="{FF2B5EF4-FFF2-40B4-BE49-F238E27FC236}">
                <a16:creationId xmlns:a16="http://schemas.microsoft.com/office/drawing/2014/main" id="{774FAE55-9D93-83BC-3235-168CACD197EF}"/>
              </a:ext>
            </a:extLst>
          </p:cNvPr>
          <p:cNvGrpSpPr/>
          <p:nvPr/>
        </p:nvGrpSpPr>
        <p:grpSpPr>
          <a:xfrm>
            <a:off x="-6809210" y="-1226441"/>
            <a:ext cx="3610757" cy="3814450"/>
            <a:chOff x="5155193" y="1772475"/>
            <a:chExt cx="3610757" cy="3814450"/>
          </a:xfrm>
        </p:grpSpPr>
        <p:pic>
          <p:nvPicPr>
            <p:cNvPr id="6" name="Google Shape;352;p28">
              <a:extLst>
                <a:ext uri="{FF2B5EF4-FFF2-40B4-BE49-F238E27FC236}">
                  <a16:creationId xmlns:a16="http://schemas.microsoft.com/office/drawing/2014/main" id="{8CE2F95D-D954-5B15-A133-71821860A91A}"/>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8AEEEB5B-616F-5017-E20C-F8BBEEB4A994}"/>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585F4D74-6D39-7BC1-8F29-9B5E9EAC5099}"/>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0DADBF9B-2383-DB54-83CD-3860A6EBA01E}"/>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CCA699B5-8A59-1528-457D-9950F2CA1AC7}"/>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271FAB48-712A-DAB0-565D-A80AF24884B5}"/>
              </a:ext>
            </a:extLst>
          </p:cNvPr>
          <p:cNvSpPr/>
          <p:nvPr/>
        </p:nvSpPr>
        <p:spPr>
          <a:xfrm>
            <a:off x="1442492" y="-621246"/>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C9B73B9A-B384-4FE1-39B3-125A00C2BD79}"/>
              </a:ext>
            </a:extLst>
          </p:cNvPr>
          <p:cNvSpPr/>
          <p:nvPr/>
        </p:nvSpPr>
        <p:spPr>
          <a:xfrm>
            <a:off x="-2384997" y="2266432"/>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ED5EA825-8CC6-76AD-ECDC-E6FEBC74977B}"/>
              </a:ext>
            </a:extLst>
          </p:cNvPr>
          <p:cNvSpPr/>
          <p:nvPr/>
        </p:nvSpPr>
        <p:spPr>
          <a:xfrm>
            <a:off x="3398470" y="-686160"/>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449E3F3E-1236-5731-A6AC-10D4774E96E0}"/>
              </a:ext>
            </a:extLst>
          </p:cNvPr>
          <p:cNvSpPr/>
          <p:nvPr/>
        </p:nvSpPr>
        <p:spPr>
          <a:xfrm>
            <a:off x="5879685" y="-642497"/>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F449F89B-D4E1-2DCD-29CA-DC3A96D5EB43}"/>
              </a:ext>
            </a:extLst>
          </p:cNvPr>
          <p:cNvSpPr/>
          <p:nvPr/>
        </p:nvSpPr>
        <p:spPr>
          <a:xfrm>
            <a:off x="-2384997" y="3839926"/>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B5377DE9-B72F-0EC4-4253-B21773E8D3AF}"/>
              </a:ext>
            </a:extLst>
          </p:cNvPr>
          <p:cNvSpPr/>
          <p:nvPr/>
        </p:nvSpPr>
        <p:spPr>
          <a:xfrm>
            <a:off x="-2384997" y="75873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23" name="Rectangle: Rounded Corners 22">
            <a:extLst>
              <a:ext uri="{FF2B5EF4-FFF2-40B4-BE49-F238E27FC236}">
                <a16:creationId xmlns:a16="http://schemas.microsoft.com/office/drawing/2014/main" id="{E9CB0EDE-E10B-5103-BCF0-9CF210B1BA07}"/>
              </a:ext>
            </a:extLst>
          </p:cNvPr>
          <p:cNvSpPr/>
          <p:nvPr/>
        </p:nvSpPr>
        <p:spPr>
          <a:xfrm>
            <a:off x="913030" y="5602359"/>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Object detection in real-time</a:t>
            </a:r>
          </a:p>
        </p:txBody>
      </p:sp>
      <p:sp>
        <p:nvSpPr>
          <p:cNvPr id="24" name="Rectangle: Rounded Corners 23">
            <a:extLst>
              <a:ext uri="{FF2B5EF4-FFF2-40B4-BE49-F238E27FC236}">
                <a16:creationId xmlns:a16="http://schemas.microsoft.com/office/drawing/2014/main" id="{2C90FF40-5D07-9260-1299-92B700F436E8}"/>
              </a:ext>
            </a:extLst>
          </p:cNvPr>
          <p:cNvSpPr/>
          <p:nvPr/>
        </p:nvSpPr>
        <p:spPr>
          <a:xfrm>
            <a:off x="913030" y="6621378"/>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Data generation and unsupervised leaning </a:t>
            </a:r>
          </a:p>
        </p:txBody>
      </p:sp>
      <p:sp>
        <p:nvSpPr>
          <p:cNvPr id="36" name="Rectangle: Rounded Corners 35">
            <a:extLst>
              <a:ext uri="{FF2B5EF4-FFF2-40B4-BE49-F238E27FC236}">
                <a16:creationId xmlns:a16="http://schemas.microsoft.com/office/drawing/2014/main" id="{BE92172D-7101-5CA9-A49B-7BDB1CB76A02}"/>
              </a:ext>
            </a:extLst>
          </p:cNvPr>
          <p:cNvSpPr/>
          <p:nvPr/>
        </p:nvSpPr>
        <p:spPr>
          <a:xfrm>
            <a:off x="913030" y="7737347"/>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Reconstruction-based anomaly detection</a:t>
            </a:r>
          </a:p>
        </p:txBody>
      </p:sp>
      <p:pic>
        <p:nvPicPr>
          <p:cNvPr id="4" name="Picture 3">
            <a:extLst>
              <a:ext uri="{FF2B5EF4-FFF2-40B4-BE49-F238E27FC236}">
                <a16:creationId xmlns:a16="http://schemas.microsoft.com/office/drawing/2014/main" id="{8C3AFA14-31A6-B9E5-6350-99C9101F11C1}"/>
              </a:ext>
            </a:extLst>
          </p:cNvPr>
          <p:cNvPicPr>
            <a:picLocks noChangeAspect="1"/>
          </p:cNvPicPr>
          <p:nvPr/>
        </p:nvPicPr>
        <p:blipFill>
          <a:blip r:embed="rId7"/>
          <a:stretch>
            <a:fillRect/>
          </a:stretch>
        </p:blipFill>
        <p:spPr>
          <a:xfrm>
            <a:off x="3685565" y="225429"/>
            <a:ext cx="4934559" cy="1772347"/>
          </a:xfrm>
          <a:prstGeom prst="roundRect">
            <a:avLst>
              <a:gd name="adj" fmla="val 16869"/>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B054AC19-90A5-95CF-295E-89F932BD6885}"/>
              </a:ext>
            </a:extLst>
          </p:cNvPr>
          <p:cNvSpPr txBox="1"/>
          <p:nvPr/>
        </p:nvSpPr>
        <p:spPr>
          <a:xfrm>
            <a:off x="820946" y="2323441"/>
            <a:ext cx="6972300" cy="2323713"/>
          </a:xfrm>
          <a:prstGeom prst="rect">
            <a:avLst/>
          </a:prstGeom>
          <a:noFill/>
        </p:spPr>
        <p:txBody>
          <a:bodyPr wrap="square" rtlCol="0">
            <a:spAutoFit/>
          </a:bodyPr>
          <a:lstStyle/>
          <a:p>
            <a:pPr algn="l"/>
            <a:r>
              <a:rPr lang="en-IN" b="1" i="0" dirty="0">
                <a:solidFill>
                  <a:schemeClr val="tx1">
                    <a:lumMod val="90000"/>
                  </a:schemeClr>
                </a:solidFill>
                <a:effectLst/>
                <a:latin typeface="Michroma" panose="020B0604020202020204" charset="0"/>
              </a:rPr>
              <a:t>Threshold Determination</a:t>
            </a:r>
            <a:r>
              <a:rPr lang="en-IN" b="0" i="0" dirty="0">
                <a:solidFill>
                  <a:schemeClr val="accent6"/>
                </a:solidFill>
                <a:effectLst/>
                <a:latin typeface="Michroma" panose="020B0604020202020204" charset="0"/>
              </a:rPr>
              <a:t>: Setting an optimal reconstruction error threshold to distinguish anomalies from normal variations is non-trivial.</a:t>
            </a:r>
          </a:p>
          <a:p>
            <a:pPr algn="l">
              <a:spcBef>
                <a:spcPts val="300"/>
              </a:spcBef>
            </a:pPr>
            <a:r>
              <a:rPr lang="en-IN" b="1" i="0" dirty="0">
                <a:solidFill>
                  <a:schemeClr val="tx1">
                    <a:lumMod val="90000"/>
                  </a:schemeClr>
                </a:solidFill>
                <a:effectLst/>
                <a:latin typeface="Michroma" panose="020B0604020202020204" charset="0"/>
              </a:rPr>
              <a:t>Training Data Quality</a:t>
            </a:r>
            <a:r>
              <a:rPr lang="en-IN" b="0" i="0" dirty="0">
                <a:solidFill>
                  <a:schemeClr val="accent6"/>
                </a:solidFill>
                <a:effectLst/>
                <a:latin typeface="Michroma" panose="020B0604020202020204" charset="0"/>
              </a:rPr>
              <a:t>: Requires a comprehensive dataset of "normal" images; gaps in training data can lead to poor generalization.</a:t>
            </a:r>
          </a:p>
          <a:p>
            <a:pPr algn="l">
              <a:spcBef>
                <a:spcPts val="300"/>
              </a:spcBef>
            </a:pPr>
            <a:r>
              <a:rPr lang="en-IN" b="1" i="0" dirty="0">
                <a:solidFill>
                  <a:schemeClr val="tx1">
                    <a:lumMod val="90000"/>
                  </a:schemeClr>
                </a:solidFill>
                <a:effectLst/>
                <a:latin typeface="Michroma" panose="020B0604020202020204" charset="0"/>
              </a:rPr>
              <a:t>Model Complexity</a:t>
            </a:r>
            <a:r>
              <a:rPr lang="en-IN" b="0" i="0" dirty="0">
                <a:solidFill>
                  <a:schemeClr val="accent6"/>
                </a:solidFill>
                <a:effectLst/>
                <a:latin typeface="Michroma" panose="020B0604020202020204" charset="0"/>
              </a:rPr>
              <a:t>: Balancing autoencoder depth and computational efficiency while avoiding overfitting to normal patterns.</a:t>
            </a:r>
          </a:p>
          <a:p>
            <a:endParaRPr lang="en-IN" dirty="0">
              <a:solidFill>
                <a:schemeClr val="accent6"/>
              </a:solidFill>
              <a:latin typeface="Michroma" panose="020B0604020202020204" charset="0"/>
            </a:endParaRPr>
          </a:p>
        </p:txBody>
      </p:sp>
    </p:spTree>
    <p:extLst>
      <p:ext uri="{BB962C8B-B14F-4D97-AF65-F5344CB8AC3E}">
        <p14:creationId xmlns:p14="http://schemas.microsoft.com/office/powerpoint/2010/main" val="1464683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E5606F61-62C3-D955-9380-1C630314E780}"/>
            </a:ext>
          </a:extLst>
        </p:cNvPr>
        <p:cNvGrpSpPr/>
        <p:nvPr/>
      </p:nvGrpSpPr>
      <p:grpSpPr>
        <a:xfrm>
          <a:off x="0" y="0"/>
          <a:ext cx="0" cy="0"/>
          <a:chOff x="0" y="0"/>
          <a:chExt cx="0" cy="0"/>
        </a:xfrm>
      </p:grpSpPr>
      <p:grpSp>
        <p:nvGrpSpPr>
          <p:cNvPr id="351" name="Google Shape;351;p28">
            <a:extLst>
              <a:ext uri="{FF2B5EF4-FFF2-40B4-BE49-F238E27FC236}">
                <a16:creationId xmlns:a16="http://schemas.microsoft.com/office/drawing/2014/main" id="{F9CC8A8E-51C4-B93B-5C32-0881F7FAC12C}"/>
              </a:ext>
            </a:extLst>
          </p:cNvPr>
          <p:cNvGrpSpPr/>
          <p:nvPr/>
        </p:nvGrpSpPr>
        <p:grpSpPr>
          <a:xfrm rot="4226380">
            <a:off x="6209683" y="3490396"/>
            <a:ext cx="3610757" cy="3814450"/>
            <a:chOff x="5155193" y="1772475"/>
            <a:chExt cx="3610757" cy="3814450"/>
          </a:xfrm>
        </p:grpSpPr>
        <p:pic>
          <p:nvPicPr>
            <p:cNvPr id="352" name="Google Shape;352;p28">
              <a:extLst>
                <a:ext uri="{FF2B5EF4-FFF2-40B4-BE49-F238E27FC236}">
                  <a16:creationId xmlns:a16="http://schemas.microsoft.com/office/drawing/2014/main" id="{708D3967-0A4B-EBC2-5BC9-35B71AB275F9}"/>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353" name="Google Shape;353;p28">
              <a:extLst>
                <a:ext uri="{FF2B5EF4-FFF2-40B4-BE49-F238E27FC236}">
                  <a16:creationId xmlns:a16="http://schemas.microsoft.com/office/drawing/2014/main" id="{8E0C8CFB-B6AF-0ECC-6B18-F664F74D3C0C}"/>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354" name="Google Shape;354;p28">
              <a:extLst>
                <a:ext uri="{FF2B5EF4-FFF2-40B4-BE49-F238E27FC236}">
                  <a16:creationId xmlns:a16="http://schemas.microsoft.com/office/drawing/2014/main" id="{27E4AD04-5CEE-260F-2E9F-F266B2824FD5}"/>
                </a:ext>
              </a:extLst>
            </p:cNvPr>
            <p:cNvGrpSpPr/>
            <p:nvPr/>
          </p:nvGrpSpPr>
          <p:grpSpPr>
            <a:xfrm>
              <a:off x="5155193" y="3291596"/>
              <a:ext cx="1959426" cy="1959448"/>
              <a:chOff x="4109629" y="2630250"/>
              <a:chExt cx="872990" cy="873000"/>
            </a:xfrm>
          </p:grpSpPr>
          <p:pic>
            <p:nvPicPr>
              <p:cNvPr id="355" name="Google Shape;355;p28">
                <a:extLst>
                  <a:ext uri="{FF2B5EF4-FFF2-40B4-BE49-F238E27FC236}">
                    <a16:creationId xmlns:a16="http://schemas.microsoft.com/office/drawing/2014/main" id="{172B5834-26D5-B8B3-1DCF-FA1E06E6A044}"/>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356" name="Google Shape;356;p28">
                <a:extLst>
                  <a:ext uri="{FF2B5EF4-FFF2-40B4-BE49-F238E27FC236}">
                    <a16:creationId xmlns:a16="http://schemas.microsoft.com/office/drawing/2014/main" id="{B10B4C12-8AC1-678B-4F18-F250FAF0ECAC}"/>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cxnSp>
        <p:nvCxnSpPr>
          <p:cNvPr id="357" name="Google Shape;357;p28">
            <a:extLst>
              <a:ext uri="{FF2B5EF4-FFF2-40B4-BE49-F238E27FC236}">
                <a16:creationId xmlns:a16="http://schemas.microsoft.com/office/drawing/2014/main" id="{28F0434E-6562-3535-8668-FBD500CF08B5}"/>
              </a:ext>
            </a:extLst>
          </p:cNvPr>
          <p:cNvCxnSpPr/>
          <p:nvPr/>
        </p:nvCxnSpPr>
        <p:spPr>
          <a:xfrm>
            <a:off x="-109528" y="5523891"/>
            <a:ext cx="3403200" cy="0"/>
          </a:xfrm>
          <a:prstGeom prst="straightConnector1">
            <a:avLst/>
          </a:prstGeom>
          <a:noFill/>
          <a:ln w="9525" cap="flat" cmpd="sng">
            <a:solidFill>
              <a:schemeClr val="dk2"/>
            </a:solidFill>
            <a:prstDash val="solid"/>
            <a:round/>
            <a:headEnd type="none" w="med" len="med"/>
            <a:tailEnd type="oval" w="med" len="med"/>
          </a:ln>
        </p:spPr>
      </p:cxnSp>
      <p:pic>
        <p:nvPicPr>
          <p:cNvPr id="2050" name="Picture 2" descr="The structure of proposed Convolutional AutoEncoders (CAE) for MNIST.... |  Download Scientific Diagram">
            <a:extLst>
              <a:ext uri="{FF2B5EF4-FFF2-40B4-BE49-F238E27FC236}">
                <a16:creationId xmlns:a16="http://schemas.microsoft.com/office/drawing/2014/main" id="{EE7D3B33-4B66-74B3-8B9A-C870E4F62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4" y="8833075"/>
            <a:ext cx="8096250" cy="2962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1">
            <a:extLst>
              <a:ext uri="{FF2B5EF4-FFF2-40B4-BE49-F238E27FC236}">
                <a16:creationId xmlns:a16="http://schemas.microsoft.com/office/drawing/2014/main" id="{27485DC8-0437-ED15-D0C7-B4E6A7E826A4}"/>
              </a:ext>
            </a:extLst>
          </p:cNvPr>
          <p:cNvSpPr>
            <a:spLocks noChangeArrowheads="1"/>
          </p:cNvSpPr>
          <p:nvPr/>
        </p:nvSpPr>
        <p:spPr bwMode="auto">
          <a:xfrm>
            <a:off x="10885272" y="2183645"/>
            <a:ext cx="603794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Utilize a convolutional autoencoder trained          exclusively on normal images.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The autoencoder learns to reconstruct these    normal images accurately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Michroma"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ichroma" panose="020B0604020202020204" charset="0"/>
              </a:rPr>
              <a:t>Anomalies are identified by higher reconstruction errors when the model processes non-normal images. </a:t>
            </a:r>
          </a:p>
        </p:txBody>
      </p:sp>
      <p:pic>
        <p:nvPicPr>
          <p:cNvPr id="7" name="Picture 6">
            <a:extLst>
              <a:ext uri="{FF2B5EF4-FFF2-40B4-BE49-F238E27FC236}">
                <a16:creationId xmlns:a16="http://schemas.microsoft.com/office/drawing/2014/main" id="{BA92D194-5508-3C62-1D08-CE88D0334A7C}"/>
              </a:ext>
            </a:extLst>
          </p:cNvPr>
          <p:cNvPicPr>
            <a:picLocks noChangeAspect="1"/>
          </p:cNvPicPr>
          <p:nvPr/>
        </p:nvPicPr>
        <p:blipFill>
          <a:blip r:embed="rId6"/>
          <a:stretch>
            <a:fillRect/>
          </a:stretch>
        </p:blipFill>
        <p:spPr>
          <a:xfrm>
            <a:off x="10885272" y="-2657109"/>
            <a:ext cx="4572000" cy="1430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oogle Shape;351;p28">
            <a:extLst>
              <a:ext uri="{FF2B5EF4-FFF2-40B4-BE49-F238E27FC236}">
                <a16:creationId xmlns:a16="http://schemas.microsoft.com/office/drawing/2014/main" id="{30D0ABD4-AA3D-8E8B-F4AC-50903ACFC590}"/>
              </a:ext>
            </a:extLst>
          </p:cNvPr>
          <p:cNvGrpSpPr/>
          <p:nvPr/>
        </p:nvGrpSpPr>
        <p:grpSpPr>
          <a:xfrm rot="3744208">
            <a:off x="2300964" y="-2506804"/>
            <a:ext cx="3610757" cy="3814450"/>
            <a:chOff x="5155193" y="1772475"/>
            <a:chExt cx="3610757" cy="3814450"/>
          </a:xfrm>
        </p:grpSpPr>
        <p:pic>
          <p:nvPicPr>
            <p:cNvPr id="6" name="Google Shape;352;p28">
              <a:extLst>
                <a:ext uri="{FF2B5EF4-FFF2-40B4-BE49-F238E27FC236}">
                  <a16:creationId xmlns:a16="http://schemas.microsoft.com/office/drawing/2014/main" id="{FD1886A5-E679-55D1-2F6B-F43A0E3B92AA}"/>
                </a:ext>
              </a:extLst>
            </p:cNvPr>
            <p:cNvPicPr preferRelativeResize="0"/>
            <p:nvPr/>
          </p:nvPicPr>
          <p:blipFill>
            <a:blip r:embed="rId3">
              <a:alphaModFix/>
            </a:blip>
            <a:stretch>
              <a:fillRect/>
            </a:stretch>
          </p:blipFill>
          <p:spPr>
            <a:xfrm>
              <a:off x="6493225" y="4605975"/>
              <a:ext cx="980925" cy="980950"/>
            </a:xfrm>
            <a:prstGeom prst="rect">
              <a:avLst/>
            </a:prstGeom>
            <a:noFill/>
            <a:ln>
              <a:noFill/>
            </a:ln>
          </p:spPr>
        </p:pic>
        <p:pic>
          <p:nvPicPr>
            <p:cNvPr id="8" name="Google Shape;353;p28">
              <a:extLst>
                <a:ext uri="{FF2B5EF4-FFF2-40B4-BE49-F238E27FC236}">
                  <a16:creationId xmlns:a16="http://schemas.microsoft.com/office/drawing/2014/main" id="{AD7174A7-E41B-84B1-6C61-B4F1F441E1A5}"/>
                </a:ext>
              </a:extLst>
            </p:cNvPr>
            <p:cNvPicPr preferRelativeResize="0"/>
            <p:nvPr/>
          </p:nvPicPr>
          <p:blipFill>
            <a:blip r:embed="rId4">
              <a:alphaModFix/>
            </a:blip>
            <a:stretch>
              <a:fillRect/>
            </a:stretch>
          </p:blipFill>
          <p:spPr>
            <a:xfrm>
              <a:off x="6286825" y="1772475"/>
              <a:ext cx="2479125" cy="2479175"/>
            </a:xfrm>
            <a:prstGeom prst="rect">
              <a:avLst/>
            </a:prstGeom>
            <a:noFill/>
            <a:ln>
              <a:noFill/>
            </a:ln>
          </p:spPr>
        </p:pic>
        <p:grpSp>
          <p:nvGrpSpPr>
            <p:cNvPr id="9" name="Google Shape;354;p28">
              <a:extLst>
                <a:ext uri="{FF2B5EF4-FFF2-40B4-BE49-F238E27FC236}">
                  <a16:creationId xmlns:a16="http://schemas.microsoft.com/office/drawing/2014/main" id="{7AFB1A1D-2D55-D4EA-E591-8A6DA9CC47E8}"/>
                </a:ext>
              </a:extLst>
            </p:cNvPr>
            <p:cNvGrpSpPr/>
            <p:nvPr/>
          </p:nvGrpSpPr>
          <p:grpSpPr>
            <a:xfrm>
              <a:off x="5155193" y="3291596"/>
              <a:ext cx="1959426" cy="1959448"/>
              <a:chOff x="4109629" y="2630250"/>
              <a:chExt cx="872990" cy="873000"/>
            </a:xfrm>
          </p:grpSpPr>
          <p:pic>
            <p:nvPicPr>
              <p:cNvPr id="10" name="Google Shape;355;p28">
                <a:extLst>
                  <a:ext uri="{FF2B5EF4-FFF2-40B4-BE49-F238E27FC236}">
                    <a16:creationId xmlns:a16="http://schemas.microsoft.com/office/drawing/2014/main" id="{1A68E019-5457-FBED-8706-E1EFD9BD784E}"/>
                  </a:ext>
                </a:extLst>
              </p:cNvPr>
              <p:cNvPicPr preferRelativeResize="0"/>
              <p:nvPr/>
            </p:nvPicPr>
            <p:blipFill>
              <a:blip r:embed="rId4">
                <a:alphaModFix/>
              </a:blip>
              <a:stretch>
                <a:fillRect/>
              </a:stretch>
            </p:blipFill>
            <p:spPr>
              <a:xfrm>
                <a:off x="4109629" y="2630250"/>
                <a:ext cx="872990" cy="873000"/>
              </a:xfrm>
              <a:prstGeom prst="rect">
                <a:avLst/>
              </a:prstGeom>
              <a:noFill/>
              <a:ln>
                <a:noFill/>
              </a:ln>
            </p:spPr>
          </p:pic>
          <p:sp>
            <p:nvSpPr>
              <p:cNvPr id="11" name="Google Shape;356;p28">
                <a:extLst>
                  <a:ext uri="{FF2B5EF4-FFF2-40B4-BE49-F238E27FC236}">
                    <a16:creationId xmlns:a16="http://schemas.microsoft.com/office/drawing/2014/main" id="{5A811743-BD05-9779-2A0A-FE508FA97502}"/>
                  </a:ext>
                </a:extLst>
              </p:cNvPr>
              <p:cNvSpPr/>
              <p:nvPr/>
            </p:nvSpPr>
            <p:spPr>
              <a:xfrm>
                <a:off x="4130324" y="2651081"/>
                <a:ext cx="831600" cy="8316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grpSp>
      <p:sp>
        <p:nvSpPr>
          <p:cNvPr id="14" name="Rectangle: Rounded Corners 13">
            <a:extLst>
              <a:ext uri="{FF2B5EF4-FFF2-40B4-BE49-F238E27FC236}">
                <a16:creationId xmlns:a16="http://schemas.microsoft.com/office/drawing/2014/main" id="{EEC197E2-6890-AEC5-9BC7-D76F61F4D7BB}"/>
              </a:ext>
            </a:extLst>
          </p:cNvPr>
          <p:cNvSpPr/>
          <p:nvPr/>
        </p:nvSpPr>
        <p:spPr>
          <a:xfrm>
            <a:off x="1442492" y="217609"/>
            <a:ext cx="1626743" cy="461899"/>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Purpose</a:t>
            </a:r>
          </a:p>
        </p:txBody>
      </p:sp>
      <p:sp>
        <p:nvSpPr>
          <p:cNvPr id="15" name="Rectangle: Rounded Corners 14">
            <a:extLst>
              <a:ext uri="{FF2B5EF4-FFF2-40B4-BE49-F238E27FC236}">
                <a16:creationId xmlns:a16="http://schemas.microsoft.com/office/drawing/2014/main" id="{D4D95FFD-C1D2-8F74-0FED-2001A51CBB09}"/>
              </a:ext>
            </a:extLst>
          </p:cNvPr>
          <p:cNvSpPr/>
          <p:nvPr/>
        </p:nvSpPr>
        <p:spPr>
          <a:xfrm>
            <a:off x="72816" y="3731857"/>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CAE</a:t>
            </a:r>
          </a:p>
        </p:txBody>
      </p:sp>
      <p:sp>
        <p:nvSpPr>
          <p:cNvPr id="16" name="Rectangle: Rounded Corners 15">
            <a:extLst>
              <a:ext uri="{FF2B5EF4-FFF2-40B4-BE49-F238E27FC236}">
                <a16:creationId xmlns:a16="http://schemas.microsoft.com/office/drawing/2014/main" id="{DFB7B9B1-4562-1B42-2F79-8F3DC0CEE967}"/>
              </a:ext>
            </a:extLst>
          </p:cNvPr>
          <p:cNvSpPr/>
          <p:nvPr/>
        </p:nvSpPr>
        <p:spPr>
          <a:xfrm>
            <a:off x="3293672" y="122270"/>
            <a:ext cx="2151980" cy="52681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Key Strengths</a:t>
            </a:r>
          </a:p>
        </p:txBody>
      </p:sp>
      <p:sp>
        <p:nvSpPr>
          <p:cNvPr id="17" name="Rectangle: Rounded Corners 16">
            <a:extLst>
              <a:ext uri="{FF2B5EF4-FFF2-40B4-BE49-F238E27FC236}">
                <a16:creationId xmlns:a16="http://schemas.microsoft.com/office/drawing/2014/main" id="{DAB4ED3D-491C-68C8-5B3C-D67A7770EB14}"/>
              </a:ext>
            </a:extLst>
          </p:cNvPr>
          <p:cNvSpPr/>
          <p:nvPr/>
        </p:nvSpPr>
        <p:spPr>
          <a:xfrm>
            <a:off x="5792600" y="153764"/>
            <a:ext cx="1680626" cy="463823"/>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Limitations</a:t>
            </a:r>
          </a:p>
        </p:txBody>
      </p:sp>
      <p:sp>
        <p:nvSpPr>
          <p:cNvPr id="18" name="Rectangle: Rounded Corners 17">
            <a:extLst>
              <a:ext uri="{FF2B5EF4-FFF2-40B4-BE49-F238E27FC236}">
                <a16:creationId xmlns:a16="http://schemas.microsoft.com/office/drawing/2014/main" id="{EF86D920-365C-184E-948D-8C30266AA60C}"/>
              </a:ext>
            </a:extLst>
          </p:cNvPr>
          <p:cNvSpPr/>
          <p:nvPr/>
        </p:nvSpPr>
        <p:spPr>
          <a:xfrm>
            <a:off x="45594" y="2525497"/>
            <a:ext cx="1396898" cy="513666"/>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GAN</a:t>
            </a:r>
          </a:p>
        </p:txBody>
      </p:sp>
      <p:sp>
        <p:nvSpPr>
          <p:cNvPr id="22" name="Rectangle: Rounded Corners 21">
            <a:extLst>
              <a:ext uri="{FF2B5EF4-FFF2-40B4-BE49-F238E27FC236}">
                <a16:creationId xmlns:a16="http://schemas.microsoft.com/office/drawing/2014/main" id="{4943D846-6783-AB69-2C2D-969826EAF6E4}"/>
              </a:ext>
            </a:extLst>
          </p:cNvPr>
          <p:cNvSpPr/>
          <p:nvPr/>
        </p:nvSpPr>
        <p:spPr>
          <a:xfrm>
            <a:off x="36497" y="1094849"/>
            <a:ext cx="1396898" cy="513667"/>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YOLO</a:t>
            </a:r>
          </a:p>
        </p:txBody>
      </p:sp>
      <p:sp>
        <p:nvSpPr>
          <p:cNvPr id="23" name="Rectangle: Rounded Corners 22">
            <a:extLst>
              <a:ext uri="{FF2B5EF4-FFF2-40B4-BE49-F238E27FC236}">
                <a16:creationId xmlns:a16="http://schemas.microsoft.com/office/drawing/2014/main" id="{BB7FBF62-4BA8-EEDD-C0A1-3095C9840E27}"/>
              </a:ext>
            </a:extLst>
          </p:cNvPr>
          <p:cNvSpPr/>
          <p:nvPr/>
        </p:nvSpPr>
        <p:spPr>
          <a:xfrm>
            <a:off x="913030" y="5602359"/>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Object detection in real-time</a:t>
            </a:r>
          </a:p>
        </p:txBody>
      </p:sp>
      <p:sp>
        <p:nvSpPr>
          <p:cNvPr id="24" name="Rectangle: Rounded Corners 23">
            <a:extLst>
              <a:ext uri="{FF2B5EF4-FFF2-40B4-BE49-F238E27FC236}">
                <a16:creationId xmlns:a16="http://schemas.microsoft.com/office/drawing/2014/main" id="{134BE051-C410-EAC8-1957-4560E34CD688}"/>
              </a:ext>
            </a:extLst>
          </p:cNvPr>
          <p:cNvSpPr/>
          <p:nvPr/>
        </p:nvSpPr>
        <p:spPr>
          <a:xfrm>
            <a:off x="913030" y="6621378"/>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Data generation and unsupervised leaning </a:t>
            </a:r>
          </a:p>
        </p:txBody>
      </p:sp>
      <p:sp>
        <p:nvSpPr>
          <p:cNvPr id="36" name="Rectangle: Rounded Corners 35">
            <a:extLst>
              <a:ext uri="{FF2B5EF4-FFF2-40B4-BE49-F238E27FC236}">
                <a16:creationId xmlns:a16="http://schemas.microsoft.com/office/drawing/2014/main" id="{17F8D516-0E92-8BDC-05F3-CD42EA87A60A}"/>
              </a:ext>
            </a:extLst>
          </p:cNvPr>
          <p:cNvSpPr/>
          <p:nvPr/>
        </p:nvSpPr>
        <p:spPr>
          <a:xfrm>
            <a:off x="913030" y="7737347"/>
            <a:ext cx="2685666" cy="78105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solidFill>
                <a:latin typeface="Michroma" panose="020B0604020202020204" charset="0"/>
              </a:rPr>
              <a:t>Reconstruction-based anomaly detection</a:t>
            </a:r>
          </a:p>
        </p:txBody>
      </p:sp>
    </p:spTree>
    <p:extLst>
      <p:ext uri="{BB962C8B-B14F-4D97-AF65-F5344CB8AC3E}">
        <p14:creationId xmlns:p14="http://schemas.microsoft.com/office/powerpoint/2010/main" val="213930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5G Wireless Technology Campaign by Slidesgo">
  <a:themeElements>
    <a:clrScheme name="Simple Light">
      <a:dk1>
        <a:srgbClr val="F1FFFD"/>
      </a:dk1>
      <a:lt1>
        <a:srgbClr val="1A1919"/>
      </a:lt1>
      <a:dk2>
        <a:srgbClr val="FC86E1"/>
      </a:dk2>
      <a:lt2>
        <a:srgbClr val="C26AF4"/>
      </a:lt2>
      <a:accent1>
        <a:srgbClr val="825DA9"/>
      </a:accent1>
      <a:accent2>
        <a:srgbClr val="8CC1D4"/>
      </a:accent2>
      <a:accent3>
        <a:srgbClr val="2186E1"/>
      </a:accent3>
      <a:accent4>
        <a:srgbClr val="FFAF94"/>
      </a:accent4>
      <a:accent5>
        <a:srgbClr val="E9E9C8"/>
      </a:accent5>
      <a:accent6>
        <a:srgbClr val="FFFFFF"/>
      </a:accent6>
      <a:hlink>
        <a:srgbClr val="F1FF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automated wireless charging  1st review </Template>
  <TotalTime>484</TotalTime>
  <Words>2491</Words>
  <Application>Microsoft Office PowerPoint</Application>
  <PresentationFormat>On-screen Show (16:9)</PresentationFormat>
  <Paragraphs>338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Archivo</vt:lpstr>
      <vt:lpstr>Arial</vt:lpstr>
      <vt:lpstr>Michroma</vt:lpstr>
      <vt:lpstr>5G Wireless Technology Campaign by Slidesgo</vt:lpstr>
      <vt:lpstr>Convolutional Auto Encoders –Anomaly Detection </vt:lpstr>
      <vt:lpstr>Convolutional Auto Encoders –Anomaly Detection </vt:lpstr>
      <vt:lpstr>Convolutional Auto Encoders –Anomaly Detection </vt:lpstr>
      <vt:lpstr>Convolutional Auto Encoders –Anomaly Detection </vt:lpstr>
      <vt:lpstr>Convolutional Auto Encoders –Anomaly Detection </vt:lpstr>
      <vt:lpstr>Convolutional Auto Encoders –Anomaly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Boorla Suraj</dc:creator>
  <cp:lastModifiedBy>Boorla Suraj</cp:lastModifiedBy>
  <cp:revision>4</cp:revision>
  <dcterms:created xsi:type="dcterms:W3CDTF">2025-02-04T08:02:30Z</dcterms:created>
  <dcterms:modified xsi:type="dcterms:W3CDTF">2025-02-06T07:25:54Z</dcterms:modified>
</cp:coreProperties>
</file>